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9144000"/>
  <p:notesSz cx="9388475" cy="7102475"/>
  <p:embeddedFontLst>
    <p:embeddedFont>
      <p:font typeface="Libre Baskerville"/>
      <p:regular r:id="rId21"/>
      <p:bold r:id="rId22"/>
      <p: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LibreBaskerville-bold.fntdata"/><Relationship Id="rId10" Type="http://schemas.openxmlformats.org/officeDocument/2006/relationships/slide" Target="slides/slide5.xml"/><Relationship Id="rId21" Type="http://schemas.openxmlformats.org/officeDocument/2006/relationships/font" Target="fonts/LibreBaskerville-regular.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LibreBaskervill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4068338" cy="355123"/>
          </a:xfrm>
          <a:prstGeom prst="rect">
            <a:avLst/>
          </a:prstGeom>
          <a:noFill/>
          <a:ln>
            <a:noFill/>
          </a:ln>
        </p:spPr>
        <p:txBody>
          <a:bodyPr anchorCtr="0" anchor="t" bIns="94200" lIns="94200" spcFirstLastPara="1" rIns="94200" wrap="square" tIns="942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5318506" y="0"/>
            <a:ext cx="4068338" cy="355123"/>
          </a:xfrm>
          <a:prstGeom prst="rect">
            <a:avLst/>
          </a:prstGeom>
          <a:noFill/>
          <a:ln>
            <a:noFill/>
          </a:ln>
        </p:spPr>
        <p:txBody>
          <a:bodyPr anchorCtr="0" anchor="t" bIns="94200" lIns="94200" spcFirstLastPara="1" rIns="94200" wrap="square" tIns="94200">
            <a:noAutofit/>
          </a:bodyPr>
          <a:lstStyle>
            <a:lvl1pPr lvl="0" marR="0" rtl="0" algn="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919413" y="533400"/>
            <a:ext cx="3549650" cy="26622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38848" y="3373676"/>
            <a:ext cx="7510780" cy="3196113"/>
          </a:xfrm>
          <a:prstGeom prst="rect">
            <a:avLst/>
          </a:prstGeom>
          <a:noFill/>
          <a:ln>
            <a:noFill/>
          </a:ln>
        </p:spPr>
        <p:txBody>
          <a:bodyPr anchorCtr="0" anchor="t" bIns="94200" lIns="94200" spcFirstLastPara="1" rIns="94200" wrap="square" tIns="942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1" y="6745707"/>
            <a:ext cx="4068338" cy="355123"/>
          </a:xfrm>
          <a:prstGeom prst="rect">
            <a:avLst/>
          </a:prstGeom>
          <a:noFill/>
          <a:ln>
            <a:noFill/>
          </a:ln>
        </p:spPr>
        <p:txBody>
          <a:bodyPr anchorCtr="0" anchor="b" bIns="94200" lIns="94200" spcFirstLastPara="1" rIns="94200" wrap="square" tIns="942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5318506" y="6745707"/>
            <a:ext cx="4068338" cy="355123"/>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300"/>
              <a:buFont typeface="Calibri"/>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1:notes"/>
          <p:cNvSpPr/>
          <p:nvPr>
            <p:ph idx="2" type="sldImg"/>
          </p:nvPr>
        </p:nvSpPr>
        <p:spPr>
          <a:xfrm>
            <a:off x="2919413" y="533400"/>
            <a:ext cx="3549650" cy="26622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 name="Google Shape;18;p1:notes"/>
          <p:cNvSpPr txBox="1"/>
          <p:nvPr>
            <p:ph idx="1" type="body"/>
          </p:nvPr>
        </p:nvSpPr>
        <p:spPr>
          <a:xfrm>
            <a:off x="938848" y="3373676"/>
            <a:ext cx="7510780" cy="3196113"/>
          </a:xfrm>
          <a:prstGeom prst="rect">
            <a:avLst/>
          </a:prstGeom>
          <a:noFill/>
          <a:ln>
            <a:noFill/>
          </a:ln>
        </p:spPr>
        <p:txBody>
          <a:bodyPr anchorCtr="0" anchor="t" bIns="94200" lIns="94200" spcFirstLastPara="1" rIns="94200" wrap="square" tIns="94200">
            <a:noAutofit/>
          </a:bodyPr>
          <a:lstStyle/>
          <a:p>
            <a:pPr indent="0" lvl="0" marL="0" marR="0" rtl="0" algn="l">
              <a:spcBef>
                <a:spcPts val="0"/>
              </a:spcBef>
              <a:spcAft>
                <a:spcPts val="0"/>
              </a:spcAft>
              <a:buNone/>
            </a:pPr>
            <a:r>
              <a:rPr lang="en-US"/>
              <a:t>Margaret &amp; Diamond</a:t>
            </a:r>
            <a:endParaRPr/>
          </a:p>
        </p:txBody>
      </p:sp>
      <p:sp>
        <p:nvSpPr>
          <p:cNvPr id="19" name="Google Shape;19;p1:notes"/>
          <p:cNvSpPr txBox="1"/>
          <p:nvPr>
            <p:ph idx="12" type="sldNum"/>
          </p:nvPr>
        </p:nvSpPr>
        <p:spPr>
          <a:xfrm>
            <a:off x="5318506" y="6745707"/>
            <a:ext cx="4068338" cy="355123"/>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b60b97a58_0_39: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15b60b97a58_0_39: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None/>
            </a:pPr>
            <a:r>
              <a:t/>
            </a:r>
            <a:endParaRPr/>
          </a:p>
        </p:txBody>
      </p:sp>
      <p:sp>
        <p:nvSpPr>
          <p:cNvPr id="97" name="Google Shape;97;g15b60b97a58_0_39: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b60b97a58_0_25: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g15b60b97a58_0_25: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marR="0" rtl="0" algn="l">
              <a:spcBef>
                <a:spcPts val="0"/>
              </a:spcBef>
              <a:spcAft>
                <a:spcPts val="0"/>
              </a:spcAft>
              <a:buNone/>
            </a:pPr>
            <a:r>
              <a:rPr lang="en-US"/>
              <a:t>Denique</a:t>
            </a:r>
            <a:endParaRPr/>
          </a:p>
          <a:p>
            <a:pPr indent="0" lvl="0" marL="0" marR="0" rtl="0" algn="l">
              <a:spcBef>
                <a:spcPts val="0"/>
              </a:spcBef>
              <a:spcAft>
                <a:spcPts val="0"/>
              </a:spcAft>
              <a:buNone/>
            </a:pPr>
            <a:r>
              <a:t/>
            </a:r>
            <a:endParaRPr/>
          </a:p>
        </p:txBody>
      </p:sp>
      <p:sp>
        <p:nvSpPr>
          <p:cNvPr id="106" name="Google Shape;106;g15b60b97a58_0_25: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5b60b97a58_0_48: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g15b60b97a58_0_48: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t/>
            </a:r>
            <a:endParaRPr/>
          </a:p>
        </p:txBody>
      </p:sp>
      <p:sp>
        <p:nvSpPr>
          <p:cNvPr id="115" name="Google Shape;115;g15b60b97a58_0_48: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3330f354c_0_126: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g153330f354c_0_126: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None/>
            </a:pPr>
            <a:r>
              <a:rPr lang="en-US"/>
              <a:t>show Jordan’s video (6 min)</a:t>
            </a:r>
            <a:endParaRPr/>
          </a:p>
        </p:txBody>
      </p:sp>
      <p:sp>
        <p:nvSpPr>
          <p:cNvPr id="124" name="Google Shape;124;g153330f354c_0_126: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5b60b97a58_0_58: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g15b60b97a58_0_58: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None/>
            </a:pPr>
            <a:r>
              <a:rPr lang="en-US"/>
              <a:t>Margaret &amp; Diamond lead discussion - notes on flipcharts</a:t>
            </a:r>
            <a:endParaRPr/>
          </a:p>
        </p:txBody>
      </p:sp>
      <p:sp>
        <p:nvSpPr>
          <p:cNvPr id="133" name="Google Shape;133;g15b60b97a58_0_58: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5b60b97a58_0_70: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15b60b97a58_0_70: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marR="0" rtl="0" algn="l">
              <a:spcBef>
                <a:spcPts val="0"/>
              </a:spcBef>
              <a:spcAft>
                <a:spcPts val="0"/>
              </a:spcAft>
              <a:buNone/>
            </a:pPr>
            <a:r>
              <a:t/>
            </a:r>
            <a:endParaRPr/>
          </a:p>
        </p:txBody>
      </p:sp>
      <p:sp>
        <p:nvSpPr>
          <p:cNvPr id="143" name="Google Shape;143;g15b60b97a58_0_70: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g153330f354c_0_0: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 name="Google Shape;26;g153330f354c_0_0: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Clr>
                <a:schemeClr val="dk1"/>
              </a:buClr>
              <a:buFont typeface="Arial"/>
              <a:buNone/>
            </a:pPr>
            <a:r>
              <a:rPr lang="en-US"/>
              <a:t>Margaret &amp; Diamond</a:t>
            </a:r>
            <a:endParaRPr/>
          </a:p>
          <a:p>
            <a:pPr indent="0" lvl="0" marL="0" marR="0" rtl="0" algn="l">
              <a:spcBef>
                <a:spcPts val="0"/>
              </a:spcBef>
              <a:spcAft>
                <a:spcPts val="0"/>
              </a:spcAft>
              <a:buNone/>
            </a:pPr>
            <a:r>
              <a:t/>
            </a:r>
            <a:endParaRPr/>
          </a:p>
        </p:txBody>
      </p:sp>
      <p:sp>
        <p:nvSpPr>
          <p:cNvPr id="27" name="Google Shape;27;g153330f354c_0_0: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g15b60b97a58_0_4: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g15b60b97a58_0_4: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marR="0" rtl="0" algn="l">
              <a:spcBef>
                <a:spcPts val="0"/>
              </a:spcBef>
              <a:spcAft>
                <a:spcPts val="0"/>
              </a:spcAft>
              <a:buNone/>
            </a:pPr>
            <a:r>
              <a:rPr lang="en-US"/>
              <a:t>Diamond</a:t>
            </a:r>
            <a:endParaRPr/>
          </a:p>
          <a:p>
            <a:pPr indent="0" lvl="0" marL="0" marR="0" rtl="0" algn="l">
              <a:spcBef>
                <a:spcPts val="0"/>
              </a:spcBef>
              <a:spcAft>
                <a:spcPts val="0"/>
              </a:spcAft>
              <a:buNone/>
            </a:pPr>
            <a:r>
              <a:t/>
            </a:r>
            <a:endParaRPr/>
          </a:p>
        </p:txBody>
      </p:sp>
      <p:sp>
        <p:nvSpPr>
          <p:cNvPr id="35" name="Google Shape;35;g15b60b97a58_0_4: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153330f354c_0_8: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 name="Google Shape;42;g153330f354c_0_8: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marR="0" rtl="0" algn="l">
              <a:spcBef>
                <a:spcPts val="0"/>
              </a:spcBef>
              <a:spcAft>
                <a:spcPts val="0"/>
              </a:spcAft>
              <a:buNone/>
            </a:pPr>
            <a:r>
              <a:rPr lang="en-US"/>
              <a:t>Ana</a:t>
            </a:r>
            <a:endParaRPr/>
          </a:p>
        </p:txBody>
      </p:sp>
      <p:sp>
        <p:nvSpPr>
          <p:cNvPr id="43" name="Google Shape;43;g153330f354c_0_8: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g153330f354c_0_22: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 name="Google Shape;51;g153330f354c_0_22: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Clr>
                <a:schemeClr val="dk1"/>
              </a:buClr>
              <a:buFont typeface="Arial"/>
              <a:buNone/>
            </a:pPr>
            <a:r>
              <a:rPr lang="en-US"/>
              <a:t>Margaret</a:t>
            </a:r>
            <a:endParaRPr/>
          </a:p>
          <a:p>
            <a:pPr indent="0" lvl="0" marL="0" rtl="0" algn="l">
              <a:spcBef>
                <a:spcPts val="0"/>
              </a:spcBef>
              <a:spcAft>
                <a:spcPts val="0"/>
              </a:spcAft>
              <a:buClr>
                <a:schemeClr val="dk1"/>
              </a:buClr>
              <a:buFont typeface="Arial"/>
              <a:buNone/>
            </a:pPr>
            <a:r>
              <a:rPr lang="en-US"/>
              <a:t>Fish in a dirty pond, covered in sludge, fins can’t move, drowning. </a:t>
            </a:r>
            <a:endParaRPr/>
          </a:p>
          <a:p>
            <a:pPr indent="0" lvl="0" marL="0" rtl="0" algn="l">
              <a:spcBef>
                <a:spcPts val="0"/>
              </a:spcBef>
              <a:spcAft>
                <a:spcPts val="0"/>
              </a:spcAft>
              <a:buClr>
                <a:schemeClr val="dk1"/>
              </a:buClr>
              <a:buFont typeface="Arial"/>
              <a:buNone/>
            </a:pPr>
            <a:r>
              <a:rPr lang="en-US"/>
              <a:t>Individual approach: Take it out and clean its scales off and put it back. </a:t>
            </a:r>
            <a:endParaRPr/>
          </a:p>
          <a:p>
            <a:pPr indent="0" lvl="0" marL="0" rtl="0" algn="l">
              <a:spcBef>
                <a:spcPts val="0"/>
              </a:spcBef>
              <a:spcAft>
                <a:spcPts val="0"/>
              </a:spcAft>
              <a:buClr>
                <a:schemeClr val="dk1"/>
              </a:buClr>
              <a:buFont typeface="Arial"/>
              <a:buNone/>
            </a:pPr>
            <a:r>
              <a:rPr lang="en-US"/>
              <a:t>Community approach: Add water purifier tablets. </a:t>
            </a:r>
            <a:endParaRPr/>
          </a:p>
          <a:p>
            <a:pPr indent="0" lvl="0" marL="0" rtl="0" algn="l">
              <a:spcBef>
                <a:spcPts val="0"/>
              </a:spcBef>
              <a:spcAft>
                <a:spcPts val="0"/>
              </a:spcAft>
              <a:buClr>
                <a:schemeClr val="dk1"/>
              </a:buClr>
              <a:buFont typeface="Arial"/>
              <a:buNone/>
            </a:pPr>
            <a:r>
              <a:rPr lang="en-US"/>
              <a:t>Environmental approach: Clean upstream! </a:t>
            </a:r>
            <a:endParaRPr/>
          </a:p>
          <a:p>
            <a:pPr indent="0" lvl="0" marL="0" rtl="0" algn="l">
              <a:spcBef>
                <a:spcPts val="0"/>
              </a:spcBef>
              <a:spcAft>
                <a:spcPts val="0"/>
              </a:spcAft>
              <a:buClr>
                <a:schemeClr val="dk1"/>
              </a:buClr>
              <a:buFont typeface="Arial"/>
              <a:buNone/>
            </a:pPr>
            <a:r>
              <a:rPr lang="en-US"/>
              <a:t>This relates to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Fish = individual residents</a:t>
            </a:r>
            <a:endParaRPr/>
          </a:p>
          <a:p>
            <a:pPr indent="0" lvl="0" marL="0" rtl="0" algn="l">
              <a:spcBef>
                <a:spcPts val="0"/>
              </a:spcBef>
              <a:spcAft>
                <a:spcPts val="0"/>
              </a:spcAft>
              <a:buClr>
                <a:schemeClr val="dk1"/>
              </a:buClr>
              <a:buFont typeface="Arial"/>
              <a:buNone/>
            </a:pPr>
            <a:r>
              <a:rPr lang="en-US"/>
              <a:t>Water = school/job, home, houses of worship, extracurriculars, neighborhood </a:t>
            </a:r>
            <a:endParaRPr/>
          </a:p>
          <a:p>
            <a:pPr indent="0" lvl="0" marL="0" rtl="0" algn="l">
              <a:spcBef>
                <a:spcPts val="0"/>
              </a:spcBef>
              <a:spcAft>
                <a:spcPts val="0"/>
              </a:spcAft>
              <a:buClr>
                <a:schemeClr val="dk1"/>
              </a:buClr>
              <a:buFont typeface="Arial"/>
              <a:buNone/>
            </a:pPr>
            <a:r>
              <a:rPr lang="en-US"/>
              <a:t>Environment = Westport culture, institutions, laws, enforcement </a:t>
            </a:r>
            <a:endParaRPr/>
          </a:p>
          <a:p>
            <a:pPr indent="0" lvl="0" marL="0" rtl="0" algn="l">
              <a:spcBef>
                <a:spcPts val="0"/>
              </a:spcBef>
              <a:spcAft>
                <a:spcPts val="0"/>
              </a:spcAft>
              <a:buClr>
                <a:schemeClr val="dk1"/>
              </a:buClr>
              <a:buFont typeface="Arial"/>
              <a:buNone/>
            </a:pPr>
            <a:r>
              <a:t/>
            </a:r>
            <a:endParaRPr/>
          </a:p>
          <a:p>
            <a:pPr indent="0" lvl="0" marL="0" rtl="0" algn="l">
              <a:spcBef>
                <a:spcPts val="0"/>
              </a:spcBef>
              <a:spcAft>
                <a:spcPts val="0"/>
              </a:spcAft>
              <a:buClr>
                <a:schemeClr val="dk1"/>
              </a:buClr>
              <a:buFont typeface="Arial"/>
              <a:buNone/>
            </a:pPr>
            <a:r>
              <a:rPr lang="en-US"/>
              <a:t>All these groups need to be around the table b/c they each have a different experience, perspective, and impact. They can each inform on what is happening, what might work, what the needs are. And there are some things that cannot be done with one group only! </a:t>
            </a:r>
            <a:endParaRPr/>
          </a:p>
        </p:txBody>
      </p:sp>
      <p:sp>
        <p:nvSpPr>
          <p:cNvPr id="52" name="Google Shape;52;g153330f354c_0_22: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53330f354c_0_35: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 name="Google Shape;61;g153330f354c_0_35: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None/>
            </a:pPr>
            <a:r>
              <a:rPr lang="en-US"/>
              <a:t>Community coalition: basically volunteers! The idea is that people are experts in their own corner of their community–even if they don’t have a public health background or know a lot about behavioral health.</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All these groups need to be around the table b/c they each have a different experience, perspective, and impact. They can each inform on what is happening, what might work, what the needs are. And there are some things that cannot be done with one group only! </a:t>
            </a:r>
            <a:r>
              <a:rPr lang="en-US">
                <a:highlight>
                  <a:schemeClr val="accent4"/>
                </a:highlight>
              </a:rPr>
              <a:t>As we begin this new year and look at the sectors represented around the table, please think about any that may be missing and feel </a:t>
            </a:r>
            <a:r>
              <a:rPr lang="en-US">
                <a:highlight>
                  <a:schemeClr val="accent4"/>
                </a:highlight>
              </a:rPr>
              <a:t>empowered to share this work with anyone who you may know in those missing sectors. (Do we want to add an early call to recruit?)</a:t>
            </a:r>
            <a:endParaRPr>
              <a:highlight>
                <a:schemeClr val="accent4"/>
              </a:highlight>
            </a:endParaRPr>
          </a:p>
        </p:txBody>
      </p:sp>
      <p:sp>
        <p:nvSpPr>
          <p:cNvPr id="62" name="Google Shape;62;g153330f354c_0_35: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53330f354c_0_44: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g153330f354c_0_44: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None/>
            </a:pPr>
            <a:r>
              <a:rPr lang="en-US"/>
              <a:t>importance of capacity</a:t>
            </a:r>
            <a:endParaRPr/>
          </a:p>
          <a:p>
            <a:pPr indent="0" lvl="0" marL="0" rtl="0" algn="l">
              <a:spcBef>
                <a:spcPts val="0"/>
              </a:spcBef>
              <a:spcAft>
                <a:spcPts val="0"/>
              </a:spcAft>
              <a:buNone/>
            </a:pPr>
            <a:r>
              <a:rPr lang="en-US"/>
              <a:t>assessment </a:t>
            </a:r>
            <a:endParaRPr/>
          </a:p>
        </p:txBody>
      </p:sp>
      <p:sp>
        <p:nvSpPr>
          <p:cNvPr id="71" name="Google Shape;71;g153330f354c_0_44: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53330f354c_0_51: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 name="Google Shape;79;g153330f354c_0_51: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None/>
            </a:pPr>
            <a:r>
              <a:rPr lang="en-US"/>
              <a:t>How do we get to that point?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what does a coalition do to create change?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Individual vs environmental strategies</a:t>
            </a:r>
            <a:endParaRPr/>
          </a:p>
          <a:p>
            <a:pPr indent="0" lvl="0" marL="0" rtl="0" algn="l">
              <a:spcBef>
                <a:spcPts val="0"/>
              </a:spcBef>
              <a:spcAft>
                <a:spcPts val="0"/>
              </a:spcAft>
              <a:buNone/>
            </a:pPr>
            <a:r>
              <a:rPr lang="en-US"/>
              <a:t>-Which strategies are most effective for an individual person? </a:t>
            </a:r>
            <a:endParaRPr/>
          </a:p>
          <a:p>
            <a:pPr indent="0" lvl="0" marL="0" rtl="0" algn="l">
              <a:spcBef>
                <a:spcPts val="0"/>
              </a:spcBef>
              <a:spcAft>
                <a:spcPts val="0"/>
              </a:spcAft>
              <a:buNone/>
            </a:pPr>
            <a:r>
              <a:rPr lang="en-US"/>
              <a:t>-Which are most effective on the community level?</a:t>
            </a:r>
            <a:endParaRPr/>
          </a:p>
          <a:p>
            <a:pPr indent="0" lvl="0" marL="0" rtl="0" algn="l">
              <a:spcBef>
                <a:spcPts val="0"/>
              </a:spcBef>
              <a:spcAft>
                <a:spcPts val="0"/>
              </a:spcAft>
              <a:buNone/>
            </a:pPr>
            <a:r>
              <a:rPr lang="en-US"/>
              <a:t>Which require the greatest effort to be implemented?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Let’s look at examples of what’s been done here in Westport related to each strategy. Let’s use vaping as the example.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Who was providing information about vaping over the last couple of years in the community? To whom?  </a:t>
            </a:r>
            <a:endParaRPr/>
          </a:p>
          <a:p>
            <a:pPr indent="0" lvl="0" marL="0" rtl="0" algn="l">
              <a:spcBef>
                <a:spcPts val="0"/>
              </a:spcBef>
              <a:spcAft>
                <a:spcPts val="0"/>
              </a:spcAft>
              <a:buNone/>
            </a:pPr>
            <a:r>
              <a:rPr lang="en-US"/>
              <a:t>Who was building kids’ skills? Parents’? </a:t>
            </a:r>
            <a:endParaRPr/>
          </a:p>
          <a:p>
            <a:pPr indent="0" lvl="0" marL="0" rtl="0" algn="l">
              <a:spcBef>
                <a:spcPts val="0"/>
              </a:spcBef>
              <a:spcAft>
                <a:spcPts val="0"/>
              </a:spcAft>
              <a:buNone/>
            </a:pPr>
            <a:r>
              <a:rPr lang="en-US"/>
              <a:t>Who was changing the physical design (e.g., packaging)? </a:t>
            </a:r>
            <a:endParaRPr/>
          </a:p>
          <a:p>
            <a:pPr indent="0" lvl="0" marL="0" rtl="0" algn="l">
              <a:spcBef>
                <a:spcPts val="0"/>
              </a:spcBef>
              <a:spcAft>
                <a:spcPts val="0"/>
              </a:spcAft>
              <a:buNone/>
            </a:pPr>
            <a:r>
              <a:rPr lang="en-US"/>
              <a:t>Providing support (eg cessation)?</a:t>
            </a:r>
            <a:endParaRPr/>
          </a:p>
          <a:p>
            <a:pPr indent="0" lvl="0" marL="0" rtl="0" algn="l">
              <a:spcBef>
                <a:spcPts val="0"/>
              </a:spcBef>
              <a:spcAft>
                <a:spcPts val="0"/>
              </a:spcAft>
              <a:buNone/>
            </a:pPr>
            <a:r>
              <a:rPr lang="en-US"/>
              <a:t>Changing access (eg smoke detectors)? </a:t>
            </a:r>
            <a:endParaRPr/>
          </a:p>
          <a:p>
            <a:pPr indent="0" lvl="0" marL="0" rtl="0" algn="l">
              <a:spcBef>
                <a:spcPts val="0"/>
              </a:spcBef>
              <a:spcAft>
                <a:spcPts val="0"/>
              </a:spcAft>
              <a:buNone/>
            </a:pPr>
            <a:r>
              <a:rPr lang="en-US"/>
              <a:t>Changing consequences (citations, OSS vs ISS vs JRB referral)?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Which sectors did those things: parents? Schools? Nonprofits? </a:t>
            </a:r>
            <a:endParaRPr/>
          </a:p>
          <a:p>
            <a:pPr indent="0" lvl="0" marL="0" rtl="0" algn="l">
              <a:spcBef>
                <a:spcPts val="0"/>
              </a:spcBef>
              <a:spcAft>
                <a:spcPts val="0"/>
              </a:spcAft>
              <a:buNone/>
            </a:pPr>
            <a:r>
              <a:rPr lang="en-US"/>
              <a:t>Our coalition should have those people at the table. And our coalition can work to address the areas no one else is. 🡪 PLAN</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1 strategy isn’t enough to create real change. For example, if we want to reduce or stop people from vaping marijuana, is it enough to provide support groups for people who are using it?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When a coalition is small, there’s only capacity to do a few individual programs, but not to have a comprehensive strategy.  That’s why this year our LPC grant from the state includes a focus on building the coalition and its capacity so that we’ll be better positioned to do more in future. It also includes a focus on vaping. </a:t>
            </a:r>
            <a:endParaRPr/>
          </a:p>
          <a:p>
            <a:pPr indent="0" lvl="0" marL="0" rtl="0" algn="l">
              <a:spcBef>
                <a:spcPts val="0"/>
              </a:spcBef>
              <a:spcAft>
                <a:spcPts val="0"/>
              </a:spcAft>
              <a:buNone/>
            </a:pPr>
            <a:r>
              <a:t/>
            </a:r>
            <a:endParaRPr/>
          </a:p>
        </p:txBody>
      </p:sp>
      <p:sp>
        <p:nvSpPr>
          <p:cNvPr id="80" name="Google Shape;80;g153330f354c_0_51: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5b60b97a58_0_79:notes"/>
          <p:cNvSpPr/>
          <p:nvPr>
            <p:ph idx="2" type="sldImg"/>
          </p:nvPr>
        </p:nvSpPr>
        <p:spPr>
          <a:xfrm>
            <a:off x="2919413" y="533400"/>
            <a:ext cx="3549600" cy="2662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 name="Google Shape;88;g15b60b97a58_0_79:notes"/>
          <p:cNvSpPr txBox="1"/>
          <p:nvPr>
            <p:ph idx="1" type="body"/>
          </p:nvPr>
        </p:nvSpPr>
        <p:spPr>
          <a:xfrm>
            <a:off x="938848" y="3373676"/>
            <a:ext cx="7510800" cy="3196200"/>
          </a:xfrm>
          <a:prstGeom prst="rect">
            <a:avLst/>
          </a:prstGeom>
          <a:noFill/>
          <a:ln>
            <a:noFill/>
          </a:ln>
        </p:spPr>
        <p:txBody>
          <a:bodyPr anchorCtr="0" anchor="t" bIns="94200" lIns="94200" spcFirstLastPara="1" rIns="94200" wrap="square" tIns="94200">
            <a:noAutofit/>
          </a:bodyPr>
          <a:lstStyle/>
          <a:p>
            <a:pPr indent="0" lvl="0" marL="0" rtl="0" algn="l">
              <a:spcBef>
                <a:spcPts val="0"/>
              </a:spcBef>
              <a:spcAft>
                <a:spcPts val="0"/>
              </a:spcAft>
              <a:buNone/>
            </a:pPr>
            <a:r>
              <a:t/>
            </a:r>
            <a:endParaRPr/>
          </a:p>
        </p:txBody>
      </p:sp>
      <p:sp>
        <p:nvSpPr>
          <p:cNvPr id="89" name="Google Shape;89;g15b60b97a58_0_79:notes"/>
          <p:cNvSpPr txBox="1"/>
          <p:nvPr>
            <p:ph idx="12" type="sldNum"/>
          </p:nvPr>
        </p:nvSpPr>
        <p:spPr>
          <a:xfrm>
            <a:off x="5318506" y="6745707"/>
            <a:ext cx="4068300" cy="355200"/>
          </a:xfrm>
          <a:prstGeom prst="rect">
            <a:avLst/>
          </a:prstGeom>
          <a:noFill/>
          <a:ln>
            <a:noFill/>
          </a:ln>
        </p:spPr>
        <p:txBody>
          <a:bodyPr anchorCtr="0" anchor="b" bIns="47075" lIns="94200" spcFirstLastPara="1" rIns="94200" wrap="square" tIns="47075">
            <a:noAutofit/>
          </a:bodyPr>
          <a:lstStyle/>
          <a:p>
            <a:pPr indent="0" lvl="0" marL="0" marR="0" rtl="0" algn="r">
              <a:lnSpc>
                <a:spcPct val="100000"/>
              </a:lnSpc>
              <a:spcBef>
                <a:spcPts val="0"/>
              </a:spcBef>
              <a:spcAft>
                <a:spcPts val="0"/>
              </a:spcAft>
              <a:buClr>
                <a:schemeClr val="dk1"/>
              </a:buClr>
              <a:buSzPts val="1200"/>
              <a:buFont typeface="Calibri"/>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 name="Shape 10"/>
        <p:cNvGrpSpPr/>
        <p:nvPr/>
      </p:nvGrpSpPr>
      <p:grpSpPr>
        <a:xfrm>
          <a:off x="0" y="0"/>
          <a:ext cx="0" cy="0"/>
          <a:chOff x="0" y="0"/>
          <a:chExt cx="0" cy="0"/>
        </a:xfrm>
      </p:grpSpPr>
      <p:sp>
        <p:nvSpPr>
          <p:cNvPr id="11" name="Google Shape;11;p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3" name="Google Shape;13;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4" name="Google Shape;14;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5" name="Google Shape;15;p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DFE9FB"/>
            </a:gs>
            <a:gs pos="100000">
              <a:srgbClr val="6E9BE7"/>
            </a:gs>
          </a:gsLst>
          <a:path path="circle">
            <a:fillToRect b="50%" l="50%" r="50%" t="50%"/>
          </a:path>
          <a:tileRect/>
        </a:gra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www.youtube.com/watch?v=XJ6lDvd0d_E" TargetMode="Externa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youtube.com/shorts/WDLjzeNdjTI?feature=share" TargetMode="External"/><Relationship Id="rId4" Type="http://schemas.openxmlformats.org/officeDocument/2006/relationships/hyperlink" Target="https://youtube.com/shorts/WDLjzeNdjTI?feature=share" TargetMode="External"/><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 name="Shape 20"/>
        <p:cNvGrpSpPr/>
        <p:nvPr/>
      </p:nvGrpSpPr>
      <p:grpSpPr>
        <a:xfrm>
          <a:off x="0" y="0"/>
          <a:ext cx="0" cy="0"/>
          <a:chOff x="0" y="0"/>
          <a:chExt cx="0" cy="0"/>
        </a:xfrm>
      </p:grpSpPr>
      <p:sp>
        <p:nvSpPr>
          <p:cNvPr id="21" name="Google Shape;21;p3"/>
          <p:cNvSpPr txBox="1"/>
          <p:nvPr>
            <p:ph idx="1" type="body"/>
          </p:nvPr>
        </p:nvSpPr>
        <p:spPr>
          <a:xfrm>
            <a:off x="1232350" y="2838414"/>
            <a:ext cx="7337181" cy="1173517"/>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22" name="Google Shape;22;p3"/>
          <p:cNvSpPr txBox="1"/>
          <p:nvPr>
            <p:ph type="title"/>
          </p:nvPr>
        </p:nvSpPr>
        <p:spPr>
          <a:xfrm>
            <a:off x="457200" y="888950"/>
            <a:ext cx="8207468" cy="226501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950"/>
              <a:buFont typeface="Libre Baskerville"/>
              <a:buNone/>
            </a:pPr>
            <a:br>
              <a:rPr lang="en-US" sz="4950">
                <a:solidFill>
                  <a:schemeClr val="lt2"/>
                </a:solidFill>
                <a:latin typeface="Libre Baskerville"/>
                <a:ea typeface="Libre Baskerville"/>
                <a:cs typeface="Libre Baskerville"/>
                <a:sym typeface="Libre Baskerville"/>
              </a:rPr>
            </a:br>
            <a:br>
              <a:rPr lang="en-US" sz="4950">
                <a:solidFill>
                  <a:schemeClr val="lt2"/>
                </a:solidFill>
                <a:latin typeface="Libre Baskerville"/>
                <a:ea typeface="Libre Baskerville"/>
                <a:cs typeface="Libre Baskerville"/>
                <a:sym typeface="Libre Baskerville"/>
              </a:rPr>
            </a:br>
            <a:br>
              <a:rPr lang="en-US" sz="4950">
                <a:solidFill>
                  <a:schemeClr val="lt2"/>
                </a:solidFill>
                <a:latin typeface="Libre Baskerville"/>
                <a:ea typeface="Libre Baskerville"/>
                <a:cs typeface="Libre Baskerville"/>
                <a:sym typeface="Libre Baskerville"/>
              </a:rPr>
            </a:br>
            <a:r>
              <a:rPr lang="en-US" sz="5400">
                <a:solidFill>
                  <a:schemeClr val="accent3"/>
                </a:solidFill>
                <a:latin typeface="Libre Baskerville"/>
                <a:ea typeface="Libre Baskerville"/>
                <a:cs typeface="Libre Baskerville"/>
                <a:sym typeface="Libre Baskerville"/>
              </a:rPr>
              <a:t>Welcome to the Coalition Kickoff for 2022-23</a:t>
            </a:r>
            <a:endParaRPr sz="4950">
              <a:solidFill>
                <a:schemeClr val="accent3"/>
              </a:solidFill>
              <a:latin typeface="Libre Baskerville"/>
              <a:ea typeface="Libre Baskerville"/>
              <a:cs typeface="Libre Baskerville"/>
              <a:sym typeface="Libre Baskerville"/>
            </a:endParaRPr>
          </a:p>
        </p:txBody>
      </p:sp>
      <p:pic>
        <p:nvPicPr>
          <p:cNvPr id="23" name="Google Shape;23;p3"/>
          <p:cNvPicPr preferRelativeResize="0"/>
          <p:nvPr/>
        </p:nvPicPr>
        <p:blipFill rotWithShape="1">
          <a:blip r:embed="rId3">
            <a:alphaModFix/>
          </a:blip>
          <a:srcRect b="32757" l="22446" r="25751" t="29192"/>
          <a:stretch/>
        </p:blipFill>
        <p:spPr>
          <a:xfrm>
            <a:off x="2256150" y="608825"/>
            <a:ext cx="4619750" cy="23758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2"/>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100" name="Google Shape;100;p12"/>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Sustainability?!</a:t>
            </a:r>
            <a:endParaRPr sz="4950">
              <a:solidFill>
                <a:schemeClr val="accent3"/>
              </a:solidFill>
              <a:latin typeface="Libre Baskerville"/>
              <a:ea typeface="Libre Baskerville"/>
              <a:cs typeface="Libre Baskerville"/>
              <a:sym typeface="Libre Baskerville"/>
            </a:endParaRPr>
          </a:p>
        </p:txBody>
      </p:sp>
      <p:sp>
        <p:nvSpPr>
          <p:cNvPr id="101" name="Google Shape;101;p12"/>
          <p:cNvSpPr txBox="1"/>
          <p:nvPr/>
        </p:nvSpPr>
        <p:spPr>
          <a:xfrm>
            <a:off x="559950" y="1743400"/>
            <a:ext cx="8024100" cy="4052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Use of funds</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Staff time to do outreach, education, coordination, provide data, present data, run community events (eg Backpack Drive, Family Day, NorWALK for Mental Health), run student clubs &amp; groups</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Conduct survey: $9000 for 2022</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Mail one postcard to MS and HS families: $1500</a:t>
            </a:r>
            <a:endParaRPr sz="1800">
              <a:solidFill>
                <a:schemeClr val="accent3"/>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sz="1800">
              <a:solidFill>
                <a:schemeClr val="accent3"/>
              </a:solidFill>
            </a:endParaRPr>
          </a:p>
        </p:txBody>
      </p:sp>
      <p:sp>
        <p:nvSpPr>
          <p:cNvPr id="102" name="Google Shape;102;p12"/>
          <p:cNvSpPr txBox="1"/>
          <p:nvPr/>
        </p:nvSpPr>
        <p:spPr>
          <a:xfrm>
            <a:off x="2065200" y="5067400"/>
            <a:ext cx="50136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600">
                <a:solidFill>
                  <a:schemeClr val="accent3"/>
                </a:solidFill>
                <a:latin typeface="Impact"/>
                <a:ea typeface="Impact"/>
                <a:cs typeface="Impact"/>
                <a:sym typeface="Impact"/>
              </a:rPr>
              <a:t>$</a:t>
            </a:r>
            <a:r>
              <a:rPr lang="en-US" sz="9600">
                <a:solidFill>
                  <a:schemeClr val="accent3"/>
                </a:solidFill>
                <a:latin typeface="Impact"/>
                <a:ea typeface="Impact"/>
                <a:cs typeface="Impact"/>
                <a:sym typeface="Impact"/>
              </a:rPr>
              <a:t>$$ ???</a:t>
            </a:r>
            <a:endParaRPr sz="9600">
              <a:solidFill>
                <a:schemeClr val="accent3"/>
              </a:solidFill>
              <a:latin typeface="Impact"/>
              <a:ea typeface="Impact"/>
              <a:cs typeface="Impact"/>
              <a:sym typeface="Impac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3"/>
          <p:cNvSpPr txBox="1"/>
          <p:nvPr/>
        </p:nvSpPr>
        <p:spPr>
          <a:xfrm>
            <a:off x="545325" y="1850825"/>
            <a:ext cx="7337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p:txBody>
      </p:sp>
      <p:sp>
        <p:nvSpPr>
          <p:cNvPr id="109" name="Google Shape;109;p13"/>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110" name="Google Shape;110;p13"/>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650">
                <a:solidFill>
                  <a:schemeClr val="accent3"/>
                </a:solidFill>
                <a:latin typeface="Libre Baskerville"/>
                <a:ea typeface="Libre Baskerville"/>
                <a:cs typeface="Libre Baskerville"/>
                <a:sym typeface="Libre Baskerville"/>
              </a:rPr>
              <a:t>Big Initiatives This Year</a:t>
            </a:r>
            <a:endParaRPr sz="4650">
              <a:solidFill>
                <a:schemeClr val="accent3"/>
              </a:solidFill>
              <a:latin typeface="Libre Baskerville"/>
              <a:ea typeface="Libre Baskerville"/>
              <a:cs typeface="Libre Baskerville"/>
              <a:sym typeface="Libre Baskerville"/>
            </a:endParaRPr>
          </a:p>
        </p:txBody>
      </p:sp>
      <p:sp>
        <p:nvSpPr>
          <p:cNvPr id="111" name="Google Shape;111;p13"/>
          <p:cNvSpPr txBox="1"/>
          <p:nvPr/>
        </p:nvSpPr>
        <p:spPr>
          <a:xfrm>
            <a:off x="545325" y="1850825"/>
            <a:ext cx="8024100" cy="488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342900" lvl="0" marL="457200" rtl="0" algn="l">
              <a:lnSpc>
                <a:spcPct val="150000"/>
              </a:lnSpc>
              <a:spcBef>
                <a:spcPts val="0"/>
              </a:spcBef>
              <a:spcAft>
                <a:spcPts val="0"/>
              </a:spcAft>
              <a:buClr>
                <a:schemeClr val="accent3"/>
              </a:buClr>
              <a:buSzPts val="1800"/>
              <a:buFont typeface="Libre Baskerville"/>
              <a:buChar char="●"/>
            </a:pPr>
            <a:r>
              <a:rPr b="1" lang="en-US" sz="1800">
                <a:solidFill>
                  <a:schemeClr val="accent3"/>
                </a:solidFill>
                <a:latin typeface="Libre Baskerville"/>
                <a:ea typeface="Libre Baskerville"/>
                <a:cs typeface="Libre Baskerville"/>
                <a:sym typeface="Libre Baskerville"/>
              </a:rPr>
              <a:t>2022 Norwalk Youth Survey - October</a:t>
            </a:r>
            <a:endParaRPr b="1"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b="1" lang="en-US" sz="1800">
                <a:solidFill>
                  <a:schemeClr val="accent3"/>
                </a:solidFill>
                <a:latin typeface="Libre Baskerville"/>
                <a:ea typeface="Libre Baskerville"/>
                <a:cs typeface="Libre Baskerville"/>
                <a:sym typeface="Libre Baskerville"/>
              </a:rPr>
              <a:t>Freshman Forum - November</a:t>
            </a:r>
            <a:endParaRPr b="1"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Data presentations - January</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Johnny’s Ambassadors marijuana prevention education</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Teen Nights Out</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NorWALK for Mental Health</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Awareness Campaigns (signage, billboards, postcards)</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Norwalk Strong youth clubs </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Environmental scan</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Sustainability planning</a:t>
            </a:r>
            <a:endParaRPr sz="1800">
              <a:solidFill>
                <a:schemeClr val="accent3"/>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sz="1800">
              <a:solidFill>
                <a:schemeClr val="accent3"/>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4"/>
          <p:cNvSpPr txBox="1"/>
          <p:nvPr/>
        </p:nvSpPr>
        <p:spPr>
          <a:xfrm>
            <a:off x="545325" y="1850825"/>
            <a:ext cx="73371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p:txBody>
      </p:sp>
      <p:sp>
        <p:nvSpPr>
          <p:cNvPr id="118" name="Google Shape;118;p14"/>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119" name="Google Shape;119;p14"/>
          <p:cNvSpPr txBox="1"/>
          <p:nvPr>
            <p:ph type="title"/>
          </p:nvPr>
        </p:nvSpPr>
        <p:spPr>
          <a:xfrm>
            <a:off x="468300" y="573425"/>
            <a:ext cx="8207400" cy="22650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lt2"/>
              </a:buClr>
              <a:buSzPts val="4950"/>
              <a:buFont typeface="Libre Baskerville"/>
              <a:buNone/>
            </a:pPr>
            <a:r>
              <a:rPr lang="en-US" sz="4650">
                <a:solidFill>
                  <a:schemeClr val="accent3"/>
                </a:solidFill>
                <a:latin typeface="Libre Baskerville"/>
                <a:ea typeface="Libre Baskerville"/>
                <a:cs typeface="Libre Baskerville"/>
                <a:sym typeface="Libre Baskerville"/>
              </a:rPr>
              <a:t>4 Things to Know </a:t>
            </a:r>
            <a:endParaRPr sz="4650">
              <a:solidFill>
                <a:schemeClr val="accent3"/>
              </a:solidFill>
              <a:latin typeface="Libre Baskerville"/>
              <a:ea typeface="Libre Baskerville"/>
              <a:cs typeface="Libre Baskerville"/>
              <a:sym typeface="Libre Baskerville"/>
            </a:endParaRPr>
          </a:p>
          <a:p>
            <a:pPr indent="0" lvl="0" marL="0" rtl="0" algn="ctr">
              <a:lnSpc>
                <a:spcPct val="100000"/>
              </a:lnSpc>
              <a:spcBef>
                <a:spcPts val="0"/>
              </a:spcBef>
              <a:spcAft>
                <a:spcPts val="0"/>
              </a:spcAft>
              <a:buClr>
                <a:schemeClr val="lt2"/>
              </a:buClr>
              <a:buSzPts val="4950"/>
              <a:buFont typeface="Libre Baskerville"/>
              <a:buNone/>
            </a:pPr>
            <a:r>
              <a:rPr lang="en-US" sz="4650">
                <a:solidFill>
                  <a:schemeClr val="accent3"/>
                </a:solidFill>
                <a:latin typeface="Libre Baskerville"/>
                <a:ea typeface="Libre Baskerville"/>
                <a:cs typeface="Libre Baskerville"/>
                <a:sym typeface="Libre Baskerville"/>
              </a:rPr>
              <a:t>about the Youth Survey</a:t>
            </a:r>
            <a:endParaRPr sz="4650">
              <a:solidFill>
                <a:schemeClr val="accent3"/>
              </a:solidFill>
              <a:latin typeface="Libre Baskerville"/>
              <a:ea typeface="Libre Baskerville"/>
              <a:cs typeface="Libre Baskerville"/>
              <a:sym typeface="Libre Baskerville"/>
            </a:endParaRPr>
          </a:p>
        </p:txBody>
      </p:sp>
      <p:sp>
        <p:nvSpPr>
          <p:cNvPr id="120" name="Google Shape;120;p14"/>
          <p:cNvSpPr txBox="1"/>
          <p:nvPr/>
        </p:nvSpPr>
        <p:spPr>
          <a:xfrm>
            <a:off x="545325" y="1850825"/>
            <a:ext cx="8024100" cy="446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342900" lvl="0" marL="457200" rtl="0" algn="l">
              <a:lnSpc>
                <a:spcPct val="150000"/>
              </a:lnSpc>
              <a:spcBef>
                <a:spcPts val="0"/>
              </a:spcBef>
              <a:spcAft>
                <a:spcPts val="0"/>
              </a:spcAft>
              <a:buClr>
                <a:schemeClr val="accent3"/>
              </a:buClr>
              <a:buSzPts val="1800"/>
              <a:buAutoNum type="arabicPeriod"/>
            </a:pPr>
            <a:r>
              <a:rPr lang="en-US" sz="1800">
                <a:solidFill>
                  <a:schemeClr val="accent3"/>
                </a:solidFill>
                <a:latin typeface="Libre Baskerville"/>
                <a:ea typeface="Libre Baskerville"/>
                <a:cs typeface="Libre Baskerville"/>
                <a:sym typeface="Libre Baskerville"/>
              </a:rPr>
              <a:t>Our Youth Survey has brought new resources to our schools and community: Drug-Free Communities grant, social workers in schools, LGBTQ training, teen support groups</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We will gather data on mental health, stress, suicide, substance use (including access, age at first use), bullying, social media, gaming, extracurriculars, trusted adults, connectednes to others. </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It is anonymous and confidential. Parents and kids can opt out.</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This information is intended to be used by ALL of us! It will serve the City, schools, nonprofits, families.</a:t>
            </a:r>
            <a:endParaRPr sz="1800">
              <a:solidFill>
                <a:schemeClr val="accent3"/>
              </a:solidFill>
              <a:latin typeface="Libre Baskerville"/>
              <a:ea typeface="Libre Baskerville"/>
              <a:cs typeface="Libre Baskerville"/>
              <a:sym typeface="Libre Baskervill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pic>
        <p:nvPicPr>
          <p:cNvPr descr="Fairfield County native Jordan, a college student, shares how he started using marijuana in his teen years and why he sought recovery. Our Westport Prevention Coalition is pleased to be sharing his story for our upcoming 2022 9th Grade Forum for students and parents." id="127" name="Google Shape;127;p15" title="Jordan Recovery Story">
            <a:hlinkClick r:id="rId3"/>
          </p:cNvPr>
          <p:cNvPicPr preferRelativeResize="0"/>
          <p:nvPr/>
        </p:nvPicPr>
        <p:blipFill>
          <a:blip r:embed="rId4">
            <a:alphaModFix/>
          </a:blip>
          <a:stretch>
            <a:fillRect/>
          </a:stretch>
        </p:blipFill>
        <p:spPr>
          <a:xfrm>
            <a:off x="4189238" y="2390481"/>
            <a:ext cx="4381775" cy="3286345"/>
          </a:xfrm>
          <a:prstGeom prst="rect">
            <a:avLst/>
          </a:prstGeom>
          <a:noFill/>
          <a:ln>
            <a:noFill/>
          </a:ln>
        </p:spPr>
      </p:pic>
      <p:sp>
        <p:nvSpPr>
          <p:cNvPr id="128" name="Google Shape;128;p15"/>
          <p:cNvSpPr txBox="1"/>
          <p:nvPr>
            <p:ph type="title"/>
          </p:nvPr>
        </p:nvSpPr>
        <p:spPr>
          <a:xfrm>
            <a:off x="4683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650">
                <a:solidFill>
                  <a:schemeClr val="accent3"/>
                </a:solidFill>
                <a:latin typeface="Libre Baskerville"/>
                <a:ea typeface="Libre Baskerville"/>
                <a:cs typeface="Libre Baskerville"/>
                <a:sym typeface="Libre Baskerville"/>
              </a:rPr>
              <a:t>Freshman Forum</a:t>
            </a:r>
            <a:endParaRPr sz="4650">
              <a:solidFill>
                <a:schemeClr val="accent3"/>
              </a:solidFill>
              <a:latin typeface="Libre Baskerville"/>
              <a:ea typeface="Libre Baskerville"/>
              <a:cs typeface="Libre Baskerville"/>
              <a:sym typeface="Libre Baskerville"/>
            </a:endParaRPr>
          </a:p>
        </p:txBody>
      </p:sp>
      <p:sp>
        <p:nvSpPr>
          <p:cNvPr id="129" name="Google Shape;129;p15"/>
          <p:cNvSpPr txBox="1"/>
          <p:nvPr/>
        </p:nvSpPr>
        <p:spPr>
          <a:xfrm>
            <a:off x="468300" y="2005475"/>
            <a:ext cx="3438000" cy="4603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For 9th graders AND parents - raise awareness / provide messaging and resources related to mental health and substance misuse</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Will involve a prevention &amp; wellness fair</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At both HS buildings in November (no dates yet!)</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Sign up at TNP table</a:t>
            </a:r>
            <a:endParaRPr sz="1800">
              <a:solidFill>
                <a:schemeClr val="accent3"/>
              </a:solidFill>
              <a:latin typeface="Libre Baskerville"/>
              <a:ea typeface="Libre Baskerville"/>
              <a:cs typeface="Libre Baskerville"/>
              <a:sym typeface="Libre Baskerville"/>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6"/>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136" name="Google Shape;136;p16"/>
          <p:cNvSpPr txBox="1"/>
          <p:nvPr>
            <p:ph type="title"/>
          </p:nvPr>
        </p:nvSpPr>
        <p:spPr>
          <a:xfrm>
            <a:off x="4683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650">
                <a:solidFill>
                  <a:schemeClr val="accent3"/>
                </a:solidFill>
                <a:latin typeface="Libre Baskerville"/>
                <a:ea typeface="Libre Baskerville"/>
                <a:cs typeface="Libre Baskerville"/>
                <a:sym typeface="Libre Baskerville"/>
              </a:rPr>
              <a:t>Marijuana </a:t>
            </a:r>
            <a:endParaRPr sz="4650">
              <a:solidFill>
                <a:schemeClr val="accent3"/>
              </a:solidFill>
              <a:latin typeface="Libre Baskerville"/>
              <a:ea typeface="Libre Baskerville"/>
              <a:cs typeface="Libre Baskerville"/>
              <a:sym typeface="Libre Baskerville"/>
            </a:endParaRPr>
          </a:p>
        </p:txBody>
      </p:sp>
      <p:sp>
        <p:nvSpPr>
          <p:cNvPr id="137" name="Google Shape;137;p16"/>
          <p:cNvSpPr txBox="1"/>
          <p:nvPr/>
        </p:nvSpPr>
        <p:spPr>
          <a:xfrm>
            <a:off x="468300" y="2005475"/>
            <a:ext cx="3438000" cy="42852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For 9th graders AND parents - raise awareness / provide messaging and resources related to mental health and substance misuse</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Will involve a prevention &amp; wellness fair</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At both HS buildings in November (no dates yet!)</a:t>
            </a:r>
            <a:endParaRPr sz="1800">
              <a:solidFill>
                <a:schemeClr val="accent3"/>
              </a:solidFill>
              <a:latin typeface="Libre Baskerville"/>
              <a:ea typeface="Libre Baskerville"/>
              <a:cs typeface="Libre Baskerville"/>
              <a:sym typeface="Libre Baskerville"/>
            </a:endParaRPr>
          </a:p>
        </p:txBody>
      </p:sp>
      <p:sp>
        <p:nvSpPr>
          <p:cNvPr id="138" name="Google Shape;138;p16"/>
          <p:cNvSpPr txBox="1"/>
          <p:nvPr/>
        </p:nvSpPr>
        <p:spPr>
          <a:xfrm>
            <a:off x="4028825" y="6290675"/>
            <a:ext cx="497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3"/>
              </a:rPr>
              <a:t>https://youtube.com/shorts/WDLjzeNdjTI?feature=share</a:t>
            </a:r>
            <a:endParaRPr/>
          </a:p>
        </p:txBody>
      </p:sp>
      <p:pic>
        <p:nvPicPr>
          <p:cNvPr id="139" name="Google Shape;139;p16">
            <a:hlinkClick r:id="rId4"/>
          </p:cNvPr>
          <p:cNvPicPr preferRelativeResize="0"/>
          <p:nvPr/>
        </p:nvPicPr>
        <p:blipFill rotWithShape="1">
          <a:blip r:embed="rId5">
            <a:alphaModFix/>
          </a:blip>
          <a:srcRect b="8099" l="46083" r="28842" t="20030"/>
          <a:stretch/>
        </p:blipFill>
        <p:spPr>
          <a:xfrm>
            <a:off x="4936236" y="1718975"/>
            <a:ext cx="2733325" cy="440487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7"/>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146" name="Google Shape;146;p17"/>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Networking &amp; Resource Sharing</a:t>
            </a:r>
            <a:endParaRPr sz="4950">
              <a:solidFill>
                <a:schemeClr val="accent3"/>
              </a:solidFill>
              <a:latin typeface="Libre Baskerville"/>
              <a:ea typeface="Libre Baskerville"/>
              <a:cs typeface="Libre Baskerville"/>
              <a:sym typeface="Libre Baskerville"/>
            </a:endParaRPr>
          </a:p>
        </p:txBody>
      </p:sp>
      <p:pic>
        <p:nvPicPr>
          <p:cNvPr id="147" name="Google Shape;147;p17"/>
          <p:cNvPicPr preferRelativeResize="0"/>
          <p:nvPr/>
        </p:nvPicPr>
        <p:blipFill>
          <a:blip r:embed="rId3">
            <a:alphaModFix/>
          </a:blip>
          <a:stretch>
            <a:fillRect/>
          </a:stretch>
        </p:blipFill>
        <p:spPr>
          <a:xfrm>
            <a:off x="3623463" y="4216400"/>
            <a:ext cx="1897074" cy="1897074"/>
          </a:xfrm>
          <a:prstGeom prst="rect">
            <a:avLst/>
          </a:prstGeom>
          <a:noFill/>
          <a:ln>
            <a:noFill/>
          </a:ln>
        </p:spPr>
      </p:pic>
      <p:sp>
        <p:nvSpPr>
          <p:cNvPr id="148" name="Google Shape;148;p17"/>
          <p:cNvSpPr txBox="1"/>
          <p:nvPr/>
        </p:nvSpPr>
        <p:spPr>
          <a:xfrm>
            <a:off x="457200" y="2838425"/>
            <a:ext cx="7804200" cy="109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Please have a snack to munch on while you visit the info tables, pick up resources and find out what others in Norwalk are offering!</a:t>
            </a:r>
            <a:endParaRPr sz="1800">
              <a:solidFill>
                <a:schemeClr val="accent3"/>
              </a:solidFill>
              <a:latin typeface="Libre Baskerville"/>
              <a:ea typeface="Libre Baskerville"/>
              <a:cs typeface="Libre Baskerville"/>
              <a:sym typeface="Libre Baskervill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 name="Shape 28"/>
        <p:cNvGrpSpPr/>
        <p:nvPr/>
      </p:nvGrpSpPr>
      <p:grpSpPr>
        <a:xfrm>
          <a:off x="0" y="0"/>
          <a:ext cx="0" cy="0"/>
          <a:chOff x="0" y="0"/>
          <a:chExt cx="0" cy="0"/>
        </a:xfrm>
      </p:grpSpPr>
      <p:sp>
        <p:nvSpPr>
          <p:cNvPr id="29" name="Google Shape;29;p4"/>
          <p:cNvSpPr txBox="1"/>
          <p:nvPr/>
        </p:nvSpPr>
        <p:spPr>
          <a:xfrm>
            <a:off x="545325" y="1850825"/>
            <a:ext cx="7337100" cy="39666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Welcome &amp; Introductions - AnaVivian Estrella, Norwalk Human Services </a:t>
            </a:r>
            <a:endParaRPr sz="1800">
              <a:solidFill>
                <a:schemeClr val="accent3"/>
              </a:solidFill>
              <a:latin typeface="Libre Baskerville"/>
              <a:ea typeface="Libre Baskerville"/>
              <a:cs typeface="Libre Baskerville"/>
              <a:sym typeface="Libre Baskerville"/>
            </a:endParaRPr>
          </a:p>
          <a:p>
            <a:pPr indent="0" lvl="0" marL="0" rtl="0" algn="l">
              <a:lnSpc>
                <a:spcPct val="115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Prevention 101 - Margaret Watt, TNP Co-Chair- Positive Directions</a:t>
            </a:r>
            <a:endParaRPr sz="1800">
              <a:solidFill>
                <a:schemeClr val="accent3"/>
              </a:solidFill>
              <a:latin typeface="Libre Baskerville"/>
              <a:ea typeface="Libre Baskerville"/>
              <a:cs typeface="Libre Baskerville"/>
              <a:sym typeface="Libre Baskerville"/>
            </a:endParaRPr>
          </a:p>
          <a:p>
            <a:pPr indent="0" lvl="0" marL="457200" rtl="0" algn="l">
              <a:lnSpc>
                <a:spcPct val="115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Focus on Upcoming Collaborations - Denique Weidema-Lewis, Norwalk ACTS </a:t>
            </a:r>
            <a:endParaRPr sz="1800">
              <a:solidFill>
                <a:schemeClr val="accent3"/>
              </a:solidFill>
              <a:latin typeface="Libre Baskerville"/>
              <a:ea typeface="Libre Baskerville"/>
              <a:cs typeface="Libre Baskerville"/>
              <a:sym typeface="Libre Baskerville"/>
            </a:endParaRPr>
          </a:p>
          <a:p>
            <a:pPr indent="0" lvl="0" marL="457200" rtl="0" algn="l">
              <a:lnSpc>
                <a:spcPct val="115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Marijuana </a:t>
            </a:r>
            <a:endParaRPr sz="1800">
              <a:solidFill>
                <a:schemeClr val="accent3"/>
              </a:solidFill>
              <a:latin typeface="Libre Baskerville"/>
              <a:ea typeface="Libre Baskerville"/>
              <a:cs typeface="Libre Baskerville"/>
              <a:sym typeface="Libre Baskerville"/>
            </a:endParaRPr>
          </a:p>
          <a:p>
            <a:pPr indent="0" lvl="0" marL="457200" rtl="0" algn="l">
              <a:lnSpc>
                <a:spcPct val="115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a:p>
            <a:pPr indent="-342900" lvl="0" marL="457200" rtl="0" algn="l">
              <a:lnSpc>
                <a:spcPct val="115000"/>
              </a:lnSpc>
              <a:spcBef>
                <a:spcPts val="0"/>
              </a:spcBef>
              <a:spcAft>
                <a:spcPts val="0"/>
              </a:spcAft>
              <a:buClr>
                <a:schemeClr val="accent3"/>
              </a:buClr>
              <a:buSzPts val="1800"/>
              <a:buFont typeface="Libre Baskerville"/>
              <a:buAutoNum type="arabicPeriod"/>
            </a:pPr>
            <a:r>
              <a:rPr lang="en-US" sz="1800">
                <a:solidFill>
                  <a:schemeClr val="accent3"/>
                </a:solidFill>
                <a:latin typeface="Libre Baskerville"/>
                <a:ea typeface="Libre Baskerville"/>
                <a:cs typeface="Libre Baskerville"/>
                <a:sym typeface="Libre Baskerville"/>
              </a:rPr>
              <a:t>Resource Sharing &amp; Networking</a:t>
            </a:r>
            <a:endParaRPr sz="1800">
              <a:solidFill>
                <a:schemeClr val="accent3"/>
              </a:solidFill>
              <a:latin typeface="Libre Baskerville"/>
              <a:ea typeface="Libre Baskerville"/>
              <a:cs typeface="Libre Baskerville"/>
              <a:sym typeface="Libre Baskerville"/>
            </a:endParaRPr>
          </a:p>
        </p:txBody>
      </p:sp>
      <p:sp>
        <p:nvSpPr>
          <p:cNvPr id="30" name="Google Shape;30;p4"/>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31" name="Google Shape;31;p4"/>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Agenda</a:t>
            </a:r>
            <a:endParaRPr sz="4950">
              <a:solidFill>
                <a:schemeClr val="accent3"/>
              </a:solidFill>
              <a:latin typeface="Libre Baskerville"/>
              <a:ea typeface="Libre Baskerville"/>
              <a:cs typeface="Libre Baskerville"/>
              <a:sym typeface="Libre Baskerville"/>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5"/>
          <p:cNvSpPr txBox="1"/>
          <p:nvPr/>
        </p:nvSpPr>
        <p:spPr>
          <a:xfrm>
            <a:off x="545325" y="2316375"/>
            <a:ext cx="7337100" cy="4894800"/>
          </a:xfrm>
          <a:prstGeom prst="rect">
            <a:avLst/>
          </a:prstGeom>
          <a:noFill/>
          <a:ln>
            <a:noFill/>
          </a:ln>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accent3"/>
              </a:buClr>
              <a:buSzPts val="1600"/>
              <a:buFont typeface="Libre Baskerville"/>
              <a:buChar char="●"/>
            </a:pPr>
            <a:r>
              <a:rPr lang="en-US" sz="1600">
                <a:solidFill>
                  <a:schemeClr val="accent3"/>
                </a:solidFill>
                <a:latin typeface="Libre Baskerville"/>
                <a:ea typeface="Libre Baskerville"/>
                <a:cs typeface="Libre Baskerville"/>
                <a:sym typeface="Libre Baskerville"/>
              </a:rPr>
              <a:t>Coalition of community members and organizations dedicated to preventing substance misuse and promoting mental wellness among Norwalk youth &amp; young adults</a:t>
            </a:r>
            <a:endParaRPr sz="1600">
              <a:solidFill>
                <a:schemeClr val="accent3"/>
              </a:solidFill>
              <a:latin typeface="Libre Baskerville"/>
              <a:ea typeface="Libre Baskerville"/>
              <a:cs typeface="Libre Baskerville"/>
              <a:sym typeface="Libre Baskerville"/>
            </a:endParaRPr>
          </a:p>
          <a:p>
            <a:pPr indent="-330200" lvl="0" marL="457200" rtl="0" algn="l">
              <a:lnSpc>
                <a:spcPct val="150000"/>
              </a:lnSpc>
              <a:spcBef>
                <a:spcPts val="0"/>
              </a:spcBef>
              <a:spcAft>
                <a:spcPts val="0"/>
              </a:spcAft>
              <a:buClr>
                <a:schemeClr val="accent3"/>
              </a:buClr>
              <a:buSzPts val="1600"/>
              <a:buFont typeface="Libre Baskerville"/>
              <a:buChar char="●"/>
            </a:pPr>
            <a:r>
              <a:rPr lang="en-US" sz="1600">
                <a:solidFill>
                  <a:schemeClr val="accent3"/>
                </a:solidFill>
                <a:latin typeface="Libre Baskerville"/>
                <a:ea typeface="Libre Baskerville"/>
                <a:cs typeface="Libre Baskerville"/>
                <a:sym typeface="Libre Baskerville"/>
              </a:rPr>
              <a:t>State-designated Local Prevention Council (LPC)</a:t>
            </a:r>
            <a:endParaRPr sz="1600">
              <a:solidFill>
                <a:schemeClr val="accent3"/>
              </a:solidFill>
              <a:latin typeface="Libre Baskerville"/>
              <a:ea typeface="Libre Baskerville"/>
              <a:cs typeface="Libre Baskerville"/>
              <a:sym typeface="Libre Baskerville"/>
            </a:endParaRPr>
          </a:p>
          <a:p>
            <a:pPr indent="-330200" lvl="0" marL="457200" rtl="0" algn="l">
              <a:lnSpc>
                <a:spcPct val="150000"/>
              </a:lnSpc>
              <a:spcBef>
                <a:spcPts val="0"/>
              </a:spcBef>
              <a:spcAft>
                <a:spcPts val="0"/>
              </a:spcAft>
              <a:buClr>
                <a:schemeClr val="accent3"/>
              </a:buClr>
              <a:buSzPts val="1600"/>
              <a:buFont typeface="Libre Baskerville"/>
              <a:buChar char="●"/>
            </a:pPr>
            <a:r>
              <a:rPr lang="en-US" sz="1600">
                <a:solidFill>
                  <a:schemeClr val="accent3"/>
                </a:solidFill>
                <a:latin typeface="Libre Baskerville"/>
                <a:ea typeface="Libre Baskerville"/>
                <a:cs typeface="Libre Baskerville"/>
                <a:sym typeface="Libre Baskerville"/>
              </a:rPr>
              <a:t>Leadership team includes </a:t>
            </a:r>
            <a:r>
              <a:rPr b="1" lang="en-US" sz="1600">
                <a:solidFill>
                  <a:schemeClr val="accent3"/>
                </a:solidFill>
                <a:latin typeface="Libre Baskerville"/>
                <a:ea typeface="Libre Baskerville"/>
                <a:cs typeface="Libre Baskerville"/>
                <a:sym typeface="Libre Baskerville"/>
              </a:rPr>
              <a:t>City </a:t>
            </a:r>
            <a:r>
              <a:rPr lang="en-US" sz="1600">
                <a:solidFill>
                  <a:schemeClr val="accent3"/>
                </a:solidFill>
                <a:latin typeface="Libre Baskerville"/>
                <a:ea typeface="Libre Baskerville"/>
                <a:cs typeface="Libre Baskerville"/>
                <a:sym typeface="Libre Baskerville"/>
              </a:rPr>
              <a:t>(AnaVivian Estrella), </a:t>
            </a:r>
            <a:r>
              <a:rPr b="1" lang="en-US" sz="1600">
                <a:solidFill>
                  <a:schemeClr val="accent3"/>
                </a:solidFill>
                <a:latin typeface="Libre Baskerville"/>
                <a:ea typeface="Libre Baskerville"/>
                <a:cs typeface="Libre Baskerville"/>
                <a:sym typeface="Libre Baskerville"/>
              </a:rPr>
              <a:t>Schools </a:t>
            </a:r>
            <a:r>
              <a:rPr lang="en-US" sz="1600">
                <a:solidFill>
                  <a:schemeClr val="accent3"/>
                </a:solidFill>
                <a:latin typeface="Libre Baskerville"/>
                <a:ea typeface="Libre Baskerville"/>
                <a:cs typeface="Libre Baskerville"/>
                <a:sym typeface="Libre Baskerville"/>
              </a:rPr>
              <a:t>(Jim Martinez and Tory Sullivan), </a:t>
            </a:r>
            <a:r>
              <a:rPr b="1" lang="en-US" sz="1600">
                <a:solidFill>
                  <a:schemeClr val="accent3"/>
                </a:solidFill>
                <a:latin typeface="Libre Baskerville"/>
                <a:ea typeface="Libre Baskerville"/>
                <a:cs typeface="Libre Baskerville"/>
                <a:sym typeface="Libre Baskerville"/>
              </a:rPr>
              <a:t>Norwalk ACTS Collective Impact group</a:t>
            </a:r>
            <a:r>
              <a:rPr lang="en-US" sz="1600">
                <a:solidFill>
                  <a:schemeClr val="accent3"/>
                </a:solidFill>
                <a:latin typeface="Libre Baskerville"/>
                <a:ea typeface="Libre Baskerville"/>
                <a:cs typeface="Libre Baskerville"/>
                <a:sym typeface="Libre Baskerville"/>
              </a:rPr>
              <a:t> (Denique Weidema-Lewis), </a:t>
            </a:r>
            <a:r>
              <a:rPr b="1" lang="en-US" sz="1600">
                <a:solidFill>
                  <a:schemeClr val="accent3"/>
                </a:solidFill>
                <a:latin typeface="Libre Baskerville"/>
                <a:ea typeface="Libre Baskerville"/>
                <a:cs typeface="Libre Baskerville"/>
                <a:sym typeface="Libre Baskerville"/>
              </a:rPr>
              <a:t>Behavioral Health Agencies</a:t>
            </a:r>
            <a:r>
              <a:rPr lang="en-US" sz="1600">
                <a:solidFill>
                  <a:schemeClr val="accent3"/>
                </a:solidFill>
                <a:latin typeface="Libre Baskerville"/>
                <a:ea typeface="Libre Baskerville"/>
                <a:cs typeface="Libre Baskerville"/>
                <a:sym typeface="Libre Baskerville"/>
              </a:rPr>
              <a:t> (Courage to Speak, Human Services Council, Positive Directions)</a:t>
            </a:r>
            <a:endParaRPr sz="1600">
              <a:solidFill>
                <a:schemeClr val="accent3"/>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sz="1600">
              <a:solidFill>
                <a:schemeClr val="accent3"/>
              </a:solidFill>
              <a:latin typeface="Libre Baskerville"/>
              <a:ea typeface="Libre Baskerville"/>
              <a:cs typeface="Libre Baskerville"/>
              <a:sym typeface="Libre Baskerville"/>
            </a:endParaRPr>
          </a:p>
          <a:p>
            <a:pPr indent="0" lvl="0" marL="0" rtl="0" algn="ctr">
              <a:lnSpc>
                <a:spcPct val="150000"/>
              </a:lnSpc>
              <a:spcBef>
                <a:spcPts val="0"/>
              </a:spcBef>
              <a:spcAft>
                <a:spcPts val="0"/>
              </a:spcAft>
              <a:buNone/>
            </a:pPr>
            <a:r>
              <a:rPr i="1" lang="en-US" sz="1600">
                <a:solidFill>
                  <a:schemeClr val="accent3"/>
                </a:solidFill>
                <a:latin typeface="Libre Baskerville"/>
                <a:ea typeface="Libre Baskerville"/>
                <a:cs typeface="Libre Baskerville"/>
                <a:sym typeface="Libre Baskerville"/>
              </a:rPr>
              <a:t>Please subscribe to thenorwalkpartnership.org!</a:t>
            </a:r>
            <a:endParaRPr i="1" sz="1600">
              <a:solidFill>
                <a:schemeClr val="accent3"/>
              </a:solidFill>
              <a:latin typeface="Libre Baskerville"/>
              <a:ea typeface="Libre Baskerville"/>
              <a:cs typeface="Libre Baskerville"/>
              <a:sym typeface="Libre Baskerville"/>
            </a:endParaRPr>
          </a:p>
          <a:p>
            <a:pPr indent="0" lvl="0" marL="0" rtl="0" algn="ctr">
              <a:lnSpc>
                <a:spcPct val="150000"/>
              </a:lnSpc>
              <a:spcBef>
                <a:spcPts val="0"/>
              </a:spcBef>
              <a:spcAft>
                <a:spcPts val="0"/>
              </a:spcAft>
              <a:buNone/>
            </a:pPr>
            <a:r>
              <a:rPr i="1" lang="en-US" sz="1600">
                <a:solidFill>
                  <a:schemeClr val="accent3"/>
                </a:solidFill>
                <a:latin typeface="Libre Baskerville"/>
                <a:ea typeface="Libre Baskerville"/>
                <a:cs typeface="Libre Baskerville"/>
                <a:sym typeface="Libre Baskerville"/>
              </a:rPr>
              <a:t>Like &amp; follow us on Facebook and Instagram - and RESHARE!</a:t>
            </a:r>
            <a:endParaRPr i="1" sz="1600">
              <a:solidFill>
                <a:schemeClr val="accent3"/>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sz="1800">
              <a:solidFill>
                <a:schemeClr val="accent3"/>
              </a:solidFill>
              <a:latin typeface="Libre Baskerville"/>
              <a:ea typeface="Libre Baskerville"/>
              <a:cs typeface="Libre Baskerville"/>
              <a:sym typeface="Libre Baskerville"/>
            </a:endParaRPr>
          </a:p>
        </p:txBody>
      </p:sp>
      <p:sp>
        <p:nvSpPr>
          <p:cNvPr id="38" name="Google Shape;38;p5"/>
          <p:cNvSpPr txBox="1"/>
          <p:nvPr>
            <p:ph type="title"/>
          </p:nvPr>
        </p:nvSpPr>
        <p:spPr>
          <a:xfrm>
            <a:off x="468300" y="924775"/>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About TNP</a:t>
            </a:r>
            <a:endParaRPr sz="4950">
              <a:solidFill>
                <a:schemeClr val="accent3"/>
              </a:solidFill>
              <a:latin typeface="Libre Baskerville"/>
              <a:ea typeface="Libre Baskerville"/>
              <a:cs typeface="Libre Baskerville"/>
              <a:sym typeface="Libre Baskerville"/>
            </a:endParaRPr>
          </a:p>
        </p:txBody>
      </p:sp>
      <p:pic>
        <p:nvPicPr>
          <p:cNvPr id="39" name="Google Shape;39;p5"/>
          <p:cNvPicPr preferRelativeResize="0"/>
          <p:nvPr/>
        </p:nvPicPr>
        <p:blipFill rotWithShape="1">
          <a:blip r:embed="rId3">
            <a:alphaModFix/>
          </a:blip>
          <a:srcRect b="32757" l="22446" r="25751" t="29192"/>
          <a:stretch/>
        </p:blipFill>
        <p:spPr>
          <a:xfrm>
            <a:off x="5467429" y="608825"/>
            <a:ext cx="2414996" cy="1242002"/>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 name="Shape 44"/>
        <p:cNvGrpSpPr/>
        <p:nvPr/>
      </p:nvGrpSpPr>
      <p:grpSpPr>
        <a:xfrm>
          <a:off x="0" y="0"/>
          <a:ext cx="0" cy="0"/>
          <a:chOff x="0" y="0"/>
          <a:chExt cx="0" cy="0"/>
        </a:xfrm>
      </p:grpSpPr>
      <p:sp>
        <p:nvSpPr>
          <p:cNvPr id="45" name="Google Shape;45;p6"/>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46" name="Google Shape;46;p6"/>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Introductions</a:t>
            </a:r>
            <a:endParaRPr sz="4950">
              <a:solidFill>
                <a:schemeClr val="accent3"/>
              </a:solidFill>
              <a:latin typeface="Libre Baskerville"/>
              <a:ea typeface="Libre Baskerville"/>
              <a:cs typeface="Libre Baskerville"/>
              <a:sym typeface="Libre Baskerville"/>
            </a:endParaRPr>
          </a:p>
        </p:txBody>
      </p:sp>
      <p:sp>
        <p:nvSpPr>
          <p:cNvPr id="47" name="Google Shape;47;p6"/>
          <p:cNvSpPr txBox="1"/>
          <p:nvPr/>
        </p:nvSpPr>
        <p:spPr>
          <a:xfrm>
            <a:off x="545325" y="1850825"/>
            <a:ext cx="7789200" cy="197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0" lvl="0" marL="0" rtl="0" algn="l">
              <a:lnSpc>
                <a:spcPct val="150000"/>
              </a:lnSpc>
              <a:spcBef>
                <a:spcPts val="0"/>
              </a:spcBef>
              <a:spcAft>
                <a:spcPts val="0"/>
              </a:spcAft>
              <a:buNone/>
            </a:pPr>
            <a:r>
              <a:rPr lang="en-US" sz="1800">
                <a:solidFill>
                  <a:schemeClr val="accent3"/>
                </a:solidFill>
                <a:latin typeface="Libre Baskerville"/>
                <a:ea typeface="Libre Baskerville"/>
                <a:cs typeface="Libre Baskerville"/>
                <a:sym typeface="Libre Baskerville"/>
              </a:rPr>
              <a:t>In 30 seconds or less…</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Please share your name, </a:t>
            </a:r>
            <a:r>
              <a:rPr lang="en-US" sz="1800">
                <a:solidFill>
                  <a:schemeClr val="accent3"/>
                </a:solidFill>
                <a:latin typeface="Libre Baskerville"/>
                <a:ea typeface="Libre Baskerville"/>
                <a:cs typeface="Libre Baskerville"/>
                <a:sym typeface="Libre Baskerville"/>
              </a:rPr>
              <a:t>pronouns (if comfortable)</a:t>
            </a:r>
            <a:r>
              <a:rPr lang="en-US" sz="1800">
                <a:solidFill>
                  <a:schemeClr val="accent3"/>
                </a:solidFill>
                <a:latin typeface="Libre Baskerville"/>
                <a:ea typeface="Libre Baskerville"/>
                <a:cs typeface="Libre Baskerville"/>
                <a:sym typeface="Libre Baskerville"/>
              </a:rPr>
              <a:t>, organization &amp;/or stakeholder group(s) you represent</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Answer: Are you an </a:t>
            </a:r>
            <a:r>
              <a:rPr i="1" lang="en-US" sz="1800">
                <a:solidFill>
                  <a:schemeClr val="accent3"/>
                </a:solidFill>
                <a:latin typeface="Libre Baskerville"/>
                <a:ea typeface="Libre Baskerville"/>
                <a:cs typeface="Libre Baskerville"/>
                <a:sym typeface="Libre Baskerville"/>
              </a:rPr>
              <a:t>early riser</a:t>
            </a:r>
            <a:r>
              <a:rPr lang="en-US" sz="1800">
                <a:solidFill>
                  <a:schemeClr val="accent3"/>
                </a:solidFill>
                <a:latin typeface="Libre Baskerville"/>
                <a:ea typeface="Libre Baskerville"/>
                <a:cs typeface="Libre Baskerville"/>
                <a:sym typeface="Libre Baskerville"/>
              </a:rPr>
              <a:t> or </a:t>
            </a:r>
            <a:r>
              <a:rPr i="1" lang="en-US" sz="1800">
                <a:solidFill>
                  <a:schemeClr val="accent3"/>
                </a:solidFill>
                <a:latin typeface="Libre Baskerville"/>
                <a:ea typeface="Libre Baskerville"/>
                <a:cs typeface="Libre Baskerville"/>
                <a:sym typeface="Libre Baskerville"/>
              </a:rPr>
              <a:t>late owl</a:t>
            </a:r>
            <a:r>
              <a:rPr lang="en-US" sz="1800">
                <a:solidFill>
                  <a:schemeClr val="accent3"/>
                </a:solidFill>
                <a:latin typeface="Libre Baskerville"/>
                <a:ea typeface="Libre Baskerville"/>
                <a:cs typeface="Libre Baskerville"/>
                <a:sym typeface="Libre Baskerville"/>
              </a:rPr>
              <a:t>?</a:t>
            </a:r>
            <a:endParaRPr sz="1800">
              <a:solidFill>
                <a:schemeClr val="accent3"/>
              </a:solidFill>
              <a:latin typeface="Libre Baskerville"/>
              <a:ea typeface="Libre Baskerville"/>
              <a:cs typeface="Libre Baskerville"/>
              <a:sym typeface="Libre Baskerville"/>
            </a:endParaRPr>
          </a:p>
        </p:txBody>
      </p:sp>
      <p:pic>
        <p:nvPicPr>
          <p:cNvPr id="48" name="Google Shape;48;p6"/>
          <p:cNvPicPr preferRelativeResize="0"/>
          <p:nvPr/>
        </p:nvPicPr>
        <p:blipFill>
          <a:blip r:embed="rId3">
            <a:alphaModFix/>
          </a:blip>
          <a:stretch>
            <a:fillRect/>
          </a:stretch>
        </p:blipFill>
        <p:spPr>
          <a:xfrm>
            <a:off x="3612363" y="4249775"/>
            <a:ext cx="1897074" cy="18970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7"/>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55" name="Google Shape;55;p7"/>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Prevention 101</a:t>
            </a:r>
            <a:endParaRPr sz="4950">
              <a:solidFill>
                <a:schemeClr val="accent3"/>
              </a:solidFill>
              <a:latin typeface="Libre Baskerville"/>
              <a:ea typeface="Libre Baskerville"/>
              <a:cs typeface="Libre Baskerville"/>
              <a:sym typeface="Libre Baskerville"/>
            </a:endParaRPr>
          </a:p>
        </p:txBody>
      </p:sp>
      <p:sp>
        <p:nvSpPr>
          <p:cNvPr id="56" name="Google Shape;56;p7"/>
          <p:cNvSpPr txBox="1"/>
          <p:nvPr/>
        </p:nvSpPr>
        <p:spPr>
          <a:xfrm>
            <a:off x="545325" y="1850825"/>
            <a:ext cx="4164300" cy="238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0" lvl="0" marL="0" rtl="0" algn="l">
              <a:lnSpc>
                <a:spcPct val="150000"/>
              </a:lnSpc>
              <a:spcBef>
                <a:spcPts val="0"/>
              </a:spcBef>
              <a:spcAft>
                <a:spcPts val="0"/>
              </a:spcAft>
              <a:buNone/>
            </a:pPr>
            <a:r>
              <a:rPr lang="en-US" sz="1800">
                <a:solidFill>
                  <a:schemeClr val="accent3"/>
                </a:solidFill>
                <a:latin typeface="Libre Baskerville"/>
                <a:ea typeface="Libre Baskerville"/>
                <a:cs typeface="Libre Baskerville"/>
                <a:sym typeface="Libre Baskerville"/>
              </a:rPr>
              <a:t>Prevention work seeks to affect individuals in the context of their local community and its broader environment</a:t>
            </a:r>
            <a:endParaRPr sz="1800">
              <a:solidFill>
                <a:schemeClr val="accent3"/>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sz="1800">
              <a:solidFill>
                <a:schemeClr val="accent3"/>
              </a:solidFill>
            </a:endParaRPr>
          </a:p>
        </p:txBody>
      </p:sp>
      <p:pic>
        <p:nvPicPr>
          <p:cNvPr descr="See the source image" id="57" name="Google Shape;57;p7"/>
          <p:cNvPicPr preferRelativeResize="0"/>
          <p:nvPr/>
        </p:nvPicPr>
        <p:blipFill rotWithShape="1">
          <a:blip r:embed="rId3">
            <a:alphaModFix/>
          </a:blip>
          <a:srcRect b="0" l="0" r="0" t="0"/>
          <a:stretch/>
        </p:blipFill>
        <p:spPr>
          <a:xfrm>
            <a:off x="5074174" y="2124078"/>
            <a:ext cx="3048000" cy="2609851"/>
          </a:xfrm>
          <a:prstGeom prst="rect">
            <a:avLst/>
          </a:prstGeom>
          <a:noFill/>
          <a:ln>
            <a:noFill/>
          </a:ln>
        </p:spPr>
      </p:pic>
      <p:sp>
        <p:nvSpPr>
          <p:cNvPr id="58" name="Google Shape;58;p7"/>
          <p:cNvSpPr txBox="1"/>
          <p:nvPr/>
        </p:nvSpPr>
        <p:spPr>
          <a:xfrm>
            <a:off x="2404587" y="5784981"/>
            <a:ext cx="51156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3"/>
              </a:buClr>
              <a:buSzPts val="2400"/>
              <a:buFont typeface="Arial"/>
              <a:buNone/>
            </a:pPr>
            <a:r>
              <a:rPr b="0" i="0" lang="en-US" sz="2400" u="none" cap="none" strike="noStrike">
                <a:solidFill>
                  <a:schemeClr val="accent3"/>
                </a:solidFill>
                <a:latin typeface="Arial"/>
                <a:ea typeface="Arial"/>
                <a:cs typeface="Arial"/>
                <a:sym typeface="Arial"/>
              </a:rPr>
              <a:t>Individual, Community, Environment</a:t>
            </a:r>
            <a:endParaRPr b="0" i="0" sz="1400" u="none" cap="none" strike="noStrike">
              <a:solidFill>
                <a:schemeClr val="accent3"/>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8"/>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65" name="Google Shape;65;p8"/>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Prevention work is…</a:t>
            </a:r>
            <a:endParaRPr sz="4950">
              <a:solidFill>
                <a:schemeClr val="accent3"/>
              </a:solidFill>
              <a:latin typeface="Libre Baskerville"/>
              <a:ea typeface="Libre Baskerville"/>
              <a:cs typeface="Libre Baskerville"/>
              <a:sym typeface="Libre Baskerville"/>
            </a:endParaRPr>
          </a:p>
        </p:txBody>
      </p:sp>
      <p:sp>
        <p:nvSpPr>
          <p:cNvPr id="66" name="Google Shape;66;p8"/>
          <p:cNvSpPr txBox="1"/>
          <p:nvPr/>
        </p:nvSpPr>
        <p:spPr>
          <a:xfrm>
            <a:off x="545325" y="1850825"/>
            <a:ext cx="8024100" cy="72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p</a:t>
            </a:r>
            <a:r>
              <a:rPr lang="en-US" sz="1800">
                <a:solidFill>
                  <a:schemeClr val="accent3"/>
                </a:solidFill>
                <a:latin typeface="Libre Baskerville"/>
                <a:ea typeface="Libre Baskerville"/>
                <a:cs typeface="Libre Baskerville"/>
                <a:sym typeface="Libre Baskerville"/>
              </a:rPr>
              <a:t>lanned and carried out by a </a:t>
            </a:r>
            <a:r>
              <a:rPr b="1" lang="en-US" sz="1800">
                <a:solidFill>
                  <a:schemeClr val="accent3"/>
                </a:solidFill>
                <a:latin typeface="Libre Baskerville"/>
                <a:ea typeface="Libre Baskerville"/>
                <a:cs typeface="Libre Baskerville"/>
                <a:sym typeface="Libre Baskerville"/>
              </a:rPr>
              <a:t>community coalition </a:t>
            </a:r>
            <a:endParaRPr sz="1800">
              <a:solidFill>
                <a:schemeClr val="accent3"/>
              </a:solidFill>
            </a:endParaRPr>
          </a:p>
        </p:txBody>
      </p:sp>
      <p:pic>
        <p:nvPicPr>
          <p:cNvPr id="67" name="Google Shape;67;p8"/>
          <p:cNvPicPr preferRelativeResize="0"/>
          <p:nvPr/>
        </p:nvPicPr>
        <p:blipFill rotWithShape="1">
          <a:blip r:embed="rId3">
            <a:alphaModFix/>
          </a:blip>
          <a:srcRect b="0" l="0" r="0" t="0"/>
          <a:stretch/>
        </p:blipFill>
        <p:spPr>
          <a:xfrm>
            <a:off x="2068193" y="2838424"/>
            <a:ext cx="5007608" cy="3535374"/>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9"/>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74" name="Google Shape;74;p9"/>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Prevention work is…</a:t>
            </a:r>
            <a:endParaRPr sz="4950">
              <a:solidFill>
                <a:schemeClr val="accent3"/>
              </a:solidFill>
              <a:latin typeface="Libre Baskerville"/>
              <a:ea typeface="Libre Baskerville"/>
              <a:cs typeface="Libre Baskerville"/>
              <a:sym typeface="Libre Baskerville"/>
            </a:endParaRPr>
          </a:p>
        </p:txBody>
      </p:sp>
      <p:sp>
        <p:nvSpPr>
          <p:cNvPr id="75" name="Google Shape;75;p9"/>
          <p:cNvSpPr txBox="1"/>
          <p:nvPr/>
        </p:nvSpPr>
        <p:spPr>
          <a:xfrm>
            <a:off x="545325" y="1850825"/>
            <a:ext cx="7786200" cy="72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i</a:t>
            </a:r>
            <a:r>
              <a:rPr lang="en-US" sz="1800">
                <a:solidFill>
                  <a:schemeClr val="accent3"/>
                </a:solidFill>
                <a:latin typeface="Libre Baskerville"/>
                <a:ea typeface="Libre Baskerville"/>
                <a:cs typeface="Libre Baskerville"/>
                <a:sym typeface="Libre Baskerville"/>
              </a:rPr>
              <a:t>nformed by the </a:t>
            </a:r>
            <a:r>
              <a:rPr b="1" lang="en-US" sz="1800">
                <a:solidFill>
                  <a:schemeClr val="accent3"/>
                </a:solidFill>
                <a:latin typeface="Libre Baskerville"/>
                <a:ea typeface="Libre Baskerville"/>
                <a:cs typeface="Libre Baskerville"/>
                <a:sym typeface="Libre Baskerville"/>
              </a:rPr>
              <a:t>Strategic Prevention Framework </a:t>
            </a:r>
            <a:r>
              <a:rPr lang="en-US" sz="1800">
                <a:solidFill>
                  <a:schemeClr val="accent3"/>
                </a:solidFill>
                <a:latin typeface="Libre Baskerville"/>
                <a:ea typeface="Libre Baskerville"/>
                <a:cs typeface="Libre Baskerville"/>
                <a:sym typeface="Libre Baskerville"/>
              </a:rPr>
              <a:t>(SPF)</a:t>
            </a:r>
            <a:endParaRPr sz="1800">
              <a:solidFill>
                <a:schemeClr val="accent3"/>
              </a:solidFill>
            </a:endParaRPr>
          </a:p>
        </p:txBody>
      </p:sp>
      <p:pic>
        <p:nvPicPr>
          <p:cNvPr id="76" name="Google Shape;76;p9"/>
          <p:cNvPicPr preferRelativeResize="0"/>
          <p:nvPr/>
        </p:nvPicPr>
        <p:blipFill rotWithShape="1">
          <a:blip r:embed="rId3">
            <a:alphaModFix/>
          </a:blip>
          <a:srcRect b="0" l="0" r="0" t="0"/>
          <a:stretch/>
        </p:blipFill>
        <p:spPr>
          <a:xfrm>
            <a:off x="2721365" y="2838426"/>
            <a:ext cx="3701271" cy="36197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0"/>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83" name="Google Shape;83;p10"/>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Prevention work is…</a:t>
            </a:r>
            <a:endParaRPr sz="4950">
              <a:solidFill>
                <a:schemeClr val="accent3"/>
              </a:solidFill>
              <a:latin typeface="Libre Baskerville"/>
              <a:ea typeface="Libre Baskerville"/>
              <a:cs typeface="Libre Baskerville"/>
              <a:sym typeface="Libre Baskerville"/>
            </a:endParaRPr>
          </a:p>
        </p:txBody>
      </p:sp>
      <p:sp>
        <p:nvSpPr>
          <p:cNvPr id="84" name="Google Shape;84;p10"/>
          <p:cNvSpPr txBox="1"/>
          <p:nvPr/>
        </p:nvSpPr>
        <p:spPr>
          <a:xfrm>
            <a:off x="545325" y="1850825"/>
            <a:ext cx="8024100" cy="114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342900" lvl="0" marL="4572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built on </a:t>
            </a:r>
            <a:r>
              <a:rPr b="1" lang="en-US" sz="1800">
                <a:solidFill>
                  <a:schemeClr val="accent3"/>
                </a:solidFill>
                <a:latin typeface="Libre Baskerville"/>
                <a:ea typeface="Libre Baskerville"/>
                <a:cs typeface="Libre Baskerville"/>
                <a:sym typeface="Libre Baskerville"/>
              </a:rPr>
              <a:t>7 strategies for change </a:t>
            </a:r>
            <a:r>
              <a:rPr lang="en-US" sz="1800">
                <a:solidFill>
                  <a:schemeClr val="accent3"/>
                </a:solidFill>
                <a:latin typeface="Libre Baskerville"/>
                <a:ea typeface="Libre Baskerville"/>
                <a:cs typeface="Libre Baskerville"/>
                <a:sym typeface="Libre Baskerville"/>
              </a:rPr>
              <a:t>(individual and environmental)</a:t>
            </a:r>
            <a:endParaRPr sz="1800">
              <a:solidFill>
                <a:schemeClr val="accent3"/>
              </a:solidFill>
              <a:latin typeface="Libre Baskerville"/>
              <a:ea typeface="Libre Baskerville"/>
              <a:cs typeface="Libre Baskerville"/>
              <a:sym typeface="Libre Baskerville"/>
            </a:endParaRPr>
          </a:p>
          <a:p>
            <a:pPr indent="0" lvl="0" marL="0" rtl="0" algn="l">
              <a:lnSpc>
                <a:spcPct val="150000"/>
              </a:lnSpc>
              <a:spcBef>
                <a:spcPts val="0"/>
              </a:spcBef>
              <a:spcAft>
                <a:spcPts val="0"/>
              </a:spcAft>
              <a:buNone/>
            </a:pPr>
            <a:r>
              <a:t/>
            </a:r>
            <a:endParaRPr sz="1800">
              <a:solidFill>
                <a:schemeClr val="accent3"/>
              </a:solidFill>
            </a:endParaRPr>
          </a:p>
        </p:txBody>
      </p:sp>
      <p:pic>
        <p:nvPicPr>
          <p:cNvPr id="85" name="Google Shape;85;p10"/>
          <p:cNvPicPr preferRelativeResize="0"/>
          <p:nvPr/>
        </p:nvPicPr>
        <p:blipFill rotWithShape="1">
          <a:blip r:embed="rId3">
            <a:alphaModFix/>
          </a:blip>
          <a:srcRect b="0" l="0" r="0" t="0"/>
          <a:stretch/>
        </p:blipFill>
        <p:spPr>
          <a:xfrm>
            <a:off x="213875" y="2838435"/>
            <a:ext cx="8716239" cy="381586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ph idx="1" type="body"/>
          </p:nvPr>
        </p:nvSpPr>
        <p:spPr>
          <a:xfrm>
            <a:off x="1232350" y="2838414"/>
            <a:ext cx="7337100" cy="1173600"/>
          </a:xfrm>
          <a:prstGeom prst="rect">
            <a:avLst/>
          </a:prstGeom>
          <a:noFill/>
          <a:ln>
            <a:noFill/>
          </a:ln>
        </p:spPr>
        <p:txBody>
          <a:bodyPr anchorCtr="0" anchor="t" bIns="45700" lIns="91425" spcFirstLastPara="1" rIns="91425" wrap="square" tIns="45700">
            <a:noAutofit/>
          </a:bodyPr>
          <a:lstStyle/>
          <a:p>
            <a:pPr indent="0" lvl="1" marL="34290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1" marL="0" rtl="0" algn="l">
              <a:lnSpc>
                <a:spcPct val="100000"/>
              </a:lnSpc>
              <a:spcBef>
                <a:spcPts val="0"/>
              </a:spcBef>
              <a:spcAft>
                <a:spcPts val="0"/>
              </a:spcAft>
              <a:buClr>
                <a:srgbClr val="000000"/>
              </a:buClr>
              <a:buSzPts val="3075"/>
              <a:buFont typeface="Arial"/>
              <a:buNone/>
            </a:pPr>
            <a:r>
              <a:t/>
            </a:r>
            <a:endParaRPr b="1" sz="3075">
              <a:solidFill>
                <a:schemeClr val="lt2"/>
              </a:solidFill>
              <a:latin typeface="Avenir"/>
              <a:ea typeface="Avenir"/>
              <a:cs typeface="Avenir"/>
              <a:sym typeface="Avenir"/>
            </a:endParaRPr>
          </a:p>
          <a:p>
            <a:pPr indent="0" lvl="0" marL="0" rtl="0" algn="l">
              <a:lnSpc>
                <a:spcPct val="100000"/>
              </a:lnSpc>
              <a:spcBef>
                <a:spcPts val="0"/>
              </a:spcBef>
              <a:spcAft>
                <a:spcPts val="0"/>
              </a:spcAft>
              <a:buClr>
                <a:srgbClr val="000000"/>
              </a:buClr>
              <a:buSzPts val="3750"/>
              <a:buFont typeface="Arial"/>
              <a:buNone/>
            </a:pPr>
            <a:r>
              <a:t/>
            </a:r>
            <a:endParaRPr sz="3750"/>
          </a:p>
        </p:txBody>
      </p:sp>
      <p:sp>
        <p:nvSpPr>
          <p:cNvPr id="92" name="Google Shape;92;p11"/>
          <p:cNvSpPr txBox="1"/>
          <p:nvPr>
            <p:ph type="title"/>
          </p:nvPr>
        </p:nvSpPr>
        <p:spPr>
          <a:xfrm>
            <a:off x="457200" y="888950"/>
            <a:ext cx="8207400" cy="226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2"/>
              </a:buClr>
              <a:buSzPts val="4950"/>
              <a:buFont typeface="Libre Baskerville"/>
              <a:buNone/>
            </a:pPr>
            <a:r>
              <a:rPr lang="en-US" sz="4950">
                <a:solidFill>
                  <a:schemeClr val="accent3"/>
                </a:solidFill>
                <a:latin typeface="Libre Baskerville"/>
                <a:ea typeface="Libre Baskerville"/>
                <a:cs typeface="Libre Baskerville"/>
                <a:sym typeface="Libre Baskerville"/>
              </a:rPr>
              <a:t>Prevention work is…</a:t>
            </a:r>
            <a:endParaRPr sz="4950">
              <a:solidFill>
                <a:schemeClr val="accent3"/>
              </a:solidFill>
              <a:latin typeface="Libre Baskerville"/>
              <a:ea typeface="Libre Baskerville"/>
              <a:cs typeface="Libre Baskerville"/>
              <a:sym typeface="Libre Baskerville"/>
            </a:endParaRPr>
          </a:p>
        </p:txBody>
      </p:sp>
      <p:sp>
        <p:nvSpPr>
          <p:cNvPr id="93" name="Google Shape;93;p11"/>
          <p:cNvSpPr txBox="1"/>
          <p:nvPr/>
        </p:nvSpPr>
        <p:spPr>
          <a:xfrm>
            <a:off x="559950" y="1743400"/>
            <a:ext cx="8024100" cy="446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500">
              <a:solidFill>
                <a:schemeClr val="accent3"/>
              </a:solidFill>
            </a:endParaRPr>
          </a:p>
          <a:p>
            <a:pPr indent="-342900" lvl="0" marL="457200" rtl="0" algn="l">
              <a:lnSpc>
                <a:spcPct val="150000"/>
              </a:lnSpc>
              <a:spcBef>
                <a:spcPts val="0"/>
              </a:spcBef>
              <a:spcAft>
                <a:spcPts val="0"/>
              </a:spcAft>
              <a:buClr>
                <a:schemeClr val="accent3"/>
              </a:buClr>
              <a:buSzPts val="1800"/>
              <a:buFont typeface="Libre Baskerville"/>
              <a:buChar char="●"/>
            </a:pPr>
            <a:r>
              <a:rPr b="1" lang="en-US" sz="1800">
                <a:solidFill>
                  <a:schemeClr val="accent3"/>
                </a:solidFill>
                <a:latin typeface="Libre Baskerville"/>
                <a:ea typeface="Libre Baskerville"/>
                <a:cs typeface="Libre Baskerville"/>
                <a:sym typeface="Libre Baskerville"/>
              </a:rPr>
              <a:t>Important to sustain! </a:t>
            </a:r>
            <a:r>
              <a:rPr lang="en-US" sz="1800">
                <a:solidFill>
                  <a:schemeClr val="accent3"/>
                </a:solidFill>
                <a:latin typeface="Libre Baskerville"/>
                <a:ea typeface="Libre Baskerville"/>
                <a:cs typeface="Libre Baskerville"/>
                <a:sym typeface="Libre Baskerville"/>
              </a:rPr>
              <a:t>Requires coordination of volunteers/sectors</a:t>
            </a:r>
            <a:endParaRPr sz="1800">
              <a:solidFill>
                <a:schemeClr val="accent3"/>
              </a:solidFill>
              <a:latin typeface="Libre Baskerville"/>
              <a:ea typeface="Libre Baskerville"/>
              <a:cs typeface="Libre Baskerville"/>
              <a:sym typeface="Libre Baskerville"/>
            </a:endParaRPr>
          </a:p>
          <a:p>
            <a:pPr indent="-342900" lvl="0" marL="457200" rtl="0" algn="l">
              <a:lnSpc>
                <a:spcPct val="150000"/>
              </a:lnSpc>
              <a:spcBef>
                <a:spcPts val="0"/>
              </a:spcBef>
              <a:spcAft>
                <a:spcPts val="0"/>
              </a:spcAft>
              <a:buClr>
                <a:schemeClr val="accent3"/>
              </a:buClr>
              <a:buSzPts val="1800"/>
              <a:buFont typeface="Libre Baskerville"/>
              <a:buChar char="●"/>
            </a:pPr>
            <a:r>
              <a:rPr b="1" lang="en-US" sz="1800">
                <a:solidFill>
                  <a:schemeClr val="accent3"/>
                </a:solidFill>
                <a:latin typeface="Libre Baskerville"/>
                <a:ea typeface="Libre Baskerville"/>
                <a:cs typeface="Libre Baskerville"/>
                <a:sym typeface="Libre Baskerville"/>
              </a:rPr>
              <a:t>Underfunded! </a:t>
            </a:r>
            <a:r>
              <a:rPr lang="en-US" sz="1800">
                <a:solidFill>
                  <a:schemeClr val="accent3"/>
                </a:solidFill>
                <a:latin typeface="Libre Baskerville"/>
                <a:ea typeface="Libre Baskerville"/>
                <a:cs typeface="Libre Baskerville"/>
                <a:sym typeface="Libre Baskerville"/>
              </a:rPr>
              <a:t>TNP has </a:t>
            </a:r>
            <a:r>
              <a:rPr lang="en-US" sz="1800">
                <a:solidFill>
                  <a:schemeClr val="accent3"/>
                </a:solidFill>
                <a:latin typeface="Libre Baskerville"/>
                <a:ea typeface="Libre Baskerville"/>
                <a:cs typeface="Libre Baskerville"/>
                <a:sym typeface="Libre Baskerville"/>
              </a:rPr>
              <a:t>$155K/year at present; Courage to Speak has varied funding to work around the state/US</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CDC Drug-Free Community grant (managed by Positive Directions) - $125K/year for 5 years, renewable once</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DMHAS LPC grant (managed by HSC) - &lt;$9K/year</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DMHAS SOR grant - $5K/year</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City grant (managed by HSC) - traditionally $16K </a:t>
            </a:r>
            <a:endParaRPr sz="1800">
              <a:solidFill>
                <a:schemeClr val="accent3"/>
              </a:solidFill>
              <a:latin typeface="Libre Baskerville"/>
              <a:ea typeface="Libre Baskerville"/>
              <a:cs typeface="Libre Baskerville"/>
              <a:sym typeface="Libre Baskerville"/>
            </a:endParaRPr>
          </a:p>
          <a:p>
            <a:pPr indent="-342900" lvl="1" marL="914400" rtl="0" algn="l">
              <a:lnSpc>
                <a:spcPct val="150000"/>
              </a:lnSpc>
              <a:spcBef>
                <a:spcPts val="0"/>
              </a:spcBef>
              <a:spcAft>
                <a:spcPts val="0"/>
              </a:spcAft>
              <a:buClr>
                <a:schemeClr val="accent3"/>
              </a:buClr>
              <a:buSzPts val="1800"/>
              <a:buFont typeface="Libre Baskerville"/>
              <a:buChar char="○"/>
            </a:pPr>
            <a:r>
              <a:rPr lang="en-US" sz="1800">
                <a:solidFill>
                  <a:schemeClr val="accent3"/>
                </a:solidFill>
                <a:latin typeface="Libre Baskerville"/>
                <a:ea typeface="Libre Baskerville"/>
                <a:cs typeface="Libre Baskerville"/>
                <a:sym typeface="Libre Baskerville"/>
              </a:rPr>
              <a:t>Volunteerism equals another $150K!</a:t>
            </a:r>
            <a:endParaRPr sz="1800">
              <a:solidFill>
                <a:schemeClr val="accent3"/>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FFFFF"/>
      </a:lt1>
      <a:dk2>
        <a:srgbClr val="386DFF"/>
      </a:dk2>
      <a:lt2>
        <a:srgbClr val="EEECE1"/>
      </a:lt2>
      <a:accent1>
        <a:srgbClr val="2AD891"/>
      </a:accent1>
      <a:accent2>
        <a:srgbClr val="DF5434"/>
      </a:accent2>
      <a:accent3>
        <a:srgbClr val="3828BD"/>
      </a:accent3>
      <a:accent4>
        <a:srgbClr val="FFCE08"/>
      </a:accent4>
      <a:accent5>
        <a:srgbClr val="716F6F"/>
      </a:accent5>
      <a:accent6>
        <a:srgbClr val="EB419F"/>
      </a:accent6>
      <a:hlink>
        <a:srgbClr val="EB419F"/>
      </a:hlink>
      <a:folHlink>
        <a:srgbClr val="EB41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