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4.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7.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0.xml" ContentType="application/vnd.openxmlformats-officedocument.presentationml.notesSlid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5.xml" ContentType="application/vnd.openxmlformats-officedocument.drawingml.chartshape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6.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8"/>
  </p:notesMasterIdLst>
  <p:handoutMasterIdLst>
    <p:handoutMasterId r:id="rId29"/>
  </p:handoutMasterIdLst>
  <p:sldIdLst>
    <p:sldId id="346" r:id="rId2"/>
    <p:sldId id="369" r:id="rId3"/>
    <p:sldId id="344" r:id="rId4"/>
    <p:sldId id="355" r:id="rId5"/>
    <p:sldId id="370" r:id="rId6"/>
    <p:sldId id="345" r:id="rId7"/>
    <p:sldId id="299" r:id="rId8"/>
    <p:sldId id="297" r:id="rId9"/>
    <p:sldId id="360" r:id="rId10"/>
    <p:sldId id="347" r:id="rId11"/>
    <p:sldId id="365" r:id="rId12"/>
    <p:sldId id="348" r:id="rId13"/>
    <p:sldId id="351" r:id="rId14"/>
    <p:sldId id="371" r:id="rId15"/>
    <p:sldId id="373" r:id="rId16"/>
    <p:sldId id="356" r:id="rId17"/>
    <p:sldId id="364" r:id="rId18"/>
    <p:sldId id="361" r:id="rId19"/>
    <p:sldId id="358" r:id="rId20"/>
    <p:sldId id="362" r:id="rId21"/>
    <p:sldId id="871" r:id="rId22"/>
    <p:sldId id="258" r:id="rId23"/>
    <p:sldId id="367" r:id="rId24"/>
    <p:sldId id="372" r:id="rId25"/>
    <p:sldId id="352" r:id="rId26"/>
    <p:sldId id="354" r:id="rId27"/>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38" autoAdjust="0"/>
    <p:restoredTop sz="53432" autoAdjust="0"/>
  </p:normalViewPr>
  <p:slideViewPr>
    <p:cSldViewPr snapToGrid="0" snapToObjects="1">
      <p:cViewPr varScale="1">
        <p:scale>
          <a:sx n="61" d="100"/>
          <a:sy n="61" d="100"/>
        </p:scale>
        <p:origin x="265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4.xml"/><Relationship Id="rId1" Type="http://schemas.microsoft.com/office/2011/relationships/chartStyle" Target="style14.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0-6AFC-45C8-ACEB-E3FA84AB5D8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6AFC-45C8-ACEB-E3FA84AB5D8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6AFC-45C8-ACEB-E3FA84AB5D8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6AFC-45C8-ACEB-E3FA84AB5D8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4-6AFC-45C8-ACEB-E3FA84AB5D8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5-6AFC-45C8-ACEB-E3FA84AB5D81}"/>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18-34</c:v>
                </c:pt>
                <c:pt idx="1">
                  <c:v>35-55</c:v>
                </c:pt>
                <c:pt idx="2">
                  <c:v>55+</c:v>
                </c:pt>
              </c:strCache>
            </c:strRef>
          </c:cat>
          <c:val>
            <c:numRef>
              <c:f>Sheet1!$B$2:$B$4</c:f>
              <c:numCache>
                <c:formatCode>General</c:formatCode>
                <c:ptCount val="3"/>
                <c:pt idx="0">
                  <c:v>119</c:v>
                </c:pt>
                <c:pt idx="1">
                  <c:v>92</c:v>
                </c:pt>
                <c:pt idx="2">
                  <c:v>47</c:v>
                </c:pt>
              </c:numCache>
            </c:numRef>
          </c:val>
          <c:extLst>
            <c:ext xmlns:c16="http://schemas.microsoft.com/office/drawing/2014/chart" uri="{C3380CC4-5D6E-409C-BE32-E72D297353CC}">
              <c16:uniqueId val="{00000006-6AFC-45C8-ACEB-E3FA84AB5D81}"/>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TheHubCT.org</c:v>
                </c:pt>
                <c:pt idx="1">
                  <c:v>Local agencies offer support</c:v>
                </c:pt>
                <c:pt idx="2">
                  <c:v>2-1-1</c:v>
                </c:pt>
                <c:pt idx="3">
                  <c:v>Health Dept website</c:v>
                </c:pt>
                <c:pt idx="4">
                  <c:v>City of Norwalk website</c:v>
                </c:pt>
              </c:strCache>
            </c:strRef>
          </c:cat>
          <c:val>
            <c:numRef>
              <c:f>Sheet1!$B$2:$B$6</c:f>
              <c:numCache>
                <c:formatCode>0%</c:formatCode>
                <c:ptCount val="5"/>
                <c:pt idx="0">
                  <c:v>0.17</c:v>
                </c:pt>
                <c:pt idx="1">
                  <c:v>0.28000000000000003</c:v>
                </c:pt>
                <c:pt idx="2">
                  <c:v>0.39</c:v>
                </c:pt>
                <c:pt idx="3">
                  <c:v>0.51</c:v>
                </c:pt>
                <c:pt idx="4">
                  <c:v>0.56999999999999995</c:v>
                </c:pt>
              </c:numCache>
            </c:numRef>
          </c:val>
          <c:extLst>
            <c:ext xmlns:c16="http://schemas.microsoft.com/office/drawing/2014/chart" uri="{C3380CC4-5D6E-409C-BE32-E72D297353CC}">
              <c16:uniqueId val="{00000000-A012-41C2-83A3-D2D7F41AF1A3}"/>
            </c:ext>
          </c:extLst>
        </c:ser>
        <c:dLbls>
          <c:showLegendKey val="0"/>
          <c:showVal val="0"/>
          <c:showCatName val="0"/>
          <c:showSerName val="0"/>
          <c:showPercent val="0"/>
          <c:showBubbleSize val="0"/>
        </c:dLbls>
        <c:gapWidth val="100"/>
        <c:overlap val="-27"/>
        <c:axId val="1101498352"/>
        <c:axId val="1101507920"/>
      </c:barChart>
      <c:catAx>
        <c:axId val="110149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101507920"/>
        <c:crosses val="autoZero"/>
        <c:auto val="1"/>
        <c:lblAlgn val="ctr"/>
        <c:lblOffset val="100"/>
        <c:noMultiLvlLbl val="0"/>
      </c:catAx>
      <c:valAx>
        <c:axId val="110150792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0149835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2060"/>
      </a:solid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498359631811451"/>
          <c:y val="4.1757061835801995E-2"/>
          <c:w val="0.81501640368188544"/>
          <c:h val="0.5786751830846319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Crisis Text Line</c:v>
                </c:pt>
                <c:pt idx="1">
                  <c:v>Family Navigators</c:v>
                </c:pt>
                <c:pt idx="2">
                  <c:v>Alateen group</c:v>
                </c:pt>
                <c:pt idx="3">
                  <c:v>SMART Recovery group</c:v>
                </c:pt>
                <c:pt idx="4">
                  <c:v>Peer Connections (YSB)</c:v>
                </c:pt>
                <c:pt idx="5">
                  <c:v>School-Based Health Centers</c:v>
                </c:pt>
                <c:pt idx="6">
                  <c:v>Teen Talk crisis counselors</c:v>
                </c:pt>
              </c:strCache>
            </c:strRef>
          </c:cat>
          <c:val>
            <c:numRef>
              <c:f>Sheet1!$B$2:$B$8</c:f>
              <c:numCache>
                <c:formatCode>0%</c:formatCode>
                <c:ptCount val="7"/>
                <c:pt idx="0">
                  <c:v>0.09</c:v>
                </c:pt>
                <c:pt idx="1">
                  <c:v>0.16</c:v>
                </c:pt>
                <c:pt idx="2">
                  <c:v>0.21</c:v>
                </c:pt>
                <c:pt idx="3">
                  <c:v>0.32</c:v>
                </c:pt>
                <c:pt idx="4">
                  <c:v>0.36</c:v>
                </c:pt>
                <c:pt idx="5">
                  <c:v>0.49</c:v>
                </c:pt>
                <c:pt idx="6">
                  <c:v>0.55000000000000004</c:v>
                </c:pt>
              </c:numCache>
            </c:numRef>
          </c:val>
          <c:extLst>
            <c:ext xmlns:c16="http://schemas.microsoft.com/office/drawing/2014/chart" uri="{C3380CC4-5D6E-409C-BE32-E72D297353CC}">
              <c16:uniqueId val="{00000000-6089-4C68-8535-D31C09FB9034}"/>
            </c:ext>
          </c:extLst>
        </c:ser>
        <c:dLbls>
          <c:showLegendKey val="0"/>
          <c:showVal val="0"/>
          <c:showCatName val="0"/>
          <c:showSerName val="0"/>
          <c:showPercent val="0"/>
          <c:showBubbleSize val="0"/>
        </c:dLbls>
        <c:gapWidth val="75"/>
        <c:overlap val="-27"/>
        <c:axId val="1101498352"/>
        <c:axId val="1101507920"/>
      </c:barChart>
      <c:catAx>
        <c:axId val="1101498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01507920"/>
        <c:crosses val="autoZero"/>
        <c:auto val="1"/>
        <c:lblAlgn val="ctr"/>
        <c:lblOffset val="100"/>
        <c:noMultiLvlLbl val="0"/>
      </c:catAx>
      <c:valAx>
        <c:axId val="110150792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01498352"/>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2060"/>
      </a:solid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b="1" dirty="0"/>
              <a:t>Alcohol is…</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930728467642597"/>
          <c:y val="0.112519893346665"/>
          <c:w val="0.83776418837663069"/>
          <c:h val="0.57696892055159776"/>
        </c:manualLayout>
      </c:layout>
      <c:barChart>
        <c:barDir val="col"/>
        <c:grouping val="clustered"/>
        <c:varyColors val="0"/>
        <c:ser>
          <c:idx val="0"/>
          <c:order val="0"/>
          <c:tx>
            <c:strRef>
              <c:f>Sheet1!$B$1</c:f>
              <c:strCache>
                <c:ptCount val="1"/>
                <c:pt idx="0">
                  <c:v>Agree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Common at beaches</c:v>
                </c:pt>
                <c:pt idx="1">
                  <c:v>Common on school grounds</c:v>
                </c:pt>
                <c:pt idx="2">
                  <c:v>Normal part growing up</c:v>
                </c:pt>
                <c:pt idx="3">
                  <c:v>Easy to find substance-free</c:v>
                </c:pt>
              </c:strCache>
            </c:strRef>
          </c:cat>
          <c:val>
            <c:numRef>
              <c:f>Sheet1!$B$2:$B$5</c:f>
              <c:numCache>
                <c:formatCode>0%</c:formatCode>
                <c:ptCount val="4"/>
                <c:pt idx="0">
                  <c:v>0.43</c:v>
                </c:pt>
                <c:pt idx="1">
                  <c:v>0.23</c:v>
                </c:pt>
                <c:pt idx="2">
                  <c:v>0.28000000000000003</c:v>
                </c:pt>
                <c:pt idx="3">
                  <c:v>0.37</c:v>
                </c:pt>
              </c:numCache>
            </c:numRef>
          </c:val>
          <c:extLst>
            <c:ext xmlns:c16="http://schemas.microsoft.com/office/drawing/2014/chart" uri="{C3380CC4-5D6E-409C-BE32-E72D297353CC}">
              <c16:uniqueId val="{00000000-3D58-4860-8AAC-543BC494C6A7}"/>
            </c:ext>
          </c:extLst>
        </c:ser>
        <c:ser>
          <c:idx val="1"/>
          <c:order val="1"/>
          <c:tx>
            <c:strRef>
              <c:f>Sheet1!$C$1</c:f>
              <c:strCache>
                <c:ptCount val="1"/>
                <c:pt idx="0">
                  <c:v>Disagree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Common at beaches</c:v>
                </c:pt>
                <c:pt idx="1">
                  <c:v>Common on school grounds</c:v>
                </c:pt>
                <c:pt idx="2">
                  <c:v>Normal part growing up</c:v>
                </c:pt>
                <c:pt idx="3">
                  <c:v>Easy to find substance-free</c:v>
                </c:pt>
              </c:strCache>
            </c:strRef>
          </c:cat>
          <c:val>
            <c:numRef>
              <c:f>Sheet1!$C$2:$C$5</c:f>
              <c:numCache>
                <c:formatCode>0%</c:formatCode>
                <c:ptCount val="4"/>
                <c:pt idx="0">
                  <c:v>0.22</c:v>
                </c:pt>
                <c:pt idx="1">
                  <c:v>0.35</c:v>
                </c:pt>
                <c:pt idx="2">
                  <c:v>0.38</c:v>
                </c:pt>
                <c:pt idx="3">
                  <c:v>0.27</c:v>
                </c:pt>
              </c:numCache>
            </c:numRef>
          </c:val>
          <c:extLst>
            <c:ext xmlns:c16="http://schemas.microsoft.com/office/drawing/2014/chart" uri="{C3380CC4-5D6E-409C-BE32-E72D297353CC}">
              <c16:uniqueId val="{00000001-3D58-4860-8AAC-543BC494C6A7}"/>
            </c:ext>
          </c:extLst>
        </c:ser>
        <c:dLbls>
          <c:showLegendKey val="0"/>
          <c:showVal val="0"/>
          <c:showCatName val="0"/>
          <c:showSerName val="0"/>
          <c:showPercent val="0"/>
          <c:showBubbleSize val="0"/>
        </c:dLbls>
        <c:gapWidth val="150"/>
        <c:overlap val="-27"/>
        <c:axId val="1097792976"/>
        <c:axId val="1097794640"/>
      </c:barChart>
      <c:catAx>
        <c:axId val="109779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97794640"/>
        <c:crosses val="autoZero"/>
        <c:auto val="1"/>
        <c:lblAlgn val="ctr"/>
        <c:lblOffset val="100"/>
        <c:noMultiLvlLbl val="0"/>
      </c:catAx>
      <c:valAx>
        <c:axId val="1097794640"/>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9779297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a:t>Marijuana &amp; Vaping Nicotine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766016720261097"/>
          <c:y val="0.11084050022407649"/>
          <c:w val="0.85237728276775893"/>
          <c:h val="0.58633244249934735"/>
        </c:manualLayout>
      </c:layout>
      <c:barChart>
        <c:barDir val="col"/>
        <c:grouping val="clustered"/>
        <c:varyColors val="0"/>
        <c:ser>
          <c:idx val="0"/>
          <c:order val="0"/>
          <c:tx>
            <c:strRef>
              <c:f>Sheet1!$B$1</c:f>
              <c:strCache>
                <c:ptCount val="1"/>
                <c:pt idx="0">
                  <c:v>Agree</c:v>
                </c:pt>
              </c:strCache>
            </c:strRef>
          </c:tx>
          <c:spPr>
            <a:solidFill>
              <a:schemeClr val="accent1"/>
            </a:solidFill>
            <a:ln>
              <a:noFill/>
            </a:ln>
            <a:effectLst/>
          </c:spPr>
          <c:invertIfNegative val="0"/>
          <c:dLbls>
            <c:dLbl>
              <c:idx val="0"/>
              <c:layout>
                <c:manualLayout>
                  <c:x val="-1.3619340922559165E-2"/>
                  <c:y val="-5.21203545169058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C6-4308-8CA2-247CF1D5A9B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Weed commonly used in homes</c:v>
                </c:pt>
                <c:pt idx="1">
                  <c:v>Normal part of growing up (marijuana)</c:v>
                </c:pt>
                <c:pt idx="2">
                  <c:v>Okay to use (marijuana)</c:v>
                </c:pt>
                <c:pt idx="3">
                  <c:v>Vaping socially acceptable</c:v>
                </c:pt>
                <c:pt idx="4">
                  <c:v>Vaping safer than smoking cigs</c:v>
                </c:pt>
              </c:strCache>
            </c:strRef>
          </c:cat>
          <c:val>
            <c:numRef>
              <c:f>Sheet1!$B$2:$B$6</c:f>
              <c:numCache>
                <c:formatCode>0%</c:formatCode>
                <c:ptCount val="5"/>
                <c:pt idx="0">
                  <c:v>0.3</c:v>
                </c:pt>
                <c:pt idx="1">
                  <c:v>0.16</c:v>
                </c:pt>
                <c:pt idx="2">
                  <c:v>0.25</c:v>
                </c:pt>
                <c:pt idx="3">
                  <c:v>0.19</c:v>
                </c:pt>
                <c:pt idx="4">
                  <c:v>0.13</c:v>
                </c:pt>
              </c:numCache>
            </c:numRef>
          </c:val>
          <c:extLst>
            <c:ext xmlns:c16="http://schemas.microsoft.com/office/drawing/2014/chart" uri="{C3380CC4-5D6E-409C-BE32-E72D297353CC}">
              <c16:uniqueId val="{00000000-1BC6-4308-8CA2-247CF1D5A9B8}"/>
            </c:ext>
          </c:extLst>
        </c:ser>
        <c:ser>
          <c:idx val="1"/>
          <c:order val="1"/>
          <c:tx>
            <c:strRef>
              <c:f>Sheet1!$C$1</c:f>
              <c:strCache>
                <c:ptCount val="1"/>
                <c:pt idx="0">
                  <c:v>Disagree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Weed commonly used in homes</c:v>
                </c:pt>
                <c:pt idx="1">
                  <c:v>Normal part of growing up (marijuana)</c:v>
                </c:pt>
                <c:pt idx="2">
                  <c:v>Okay to use (marijuana)</c:v>
                </c:pt>
                <c:pt idx="3">
                  <c:v>Vaping socially acceptable</c:v>
                </c:pt>
                <c:pt idx="4">
                  <c:v>Vaping safer than smoking cigs</c:v>
                </c:pt>
              </c:strCache>
            </c:strRef>
          </c:cat>
          <c:val>
            <c:numRef>
              <c:f>Sheet1!$C$2:$C$6</c:f>
              <c:numCache>
                <c:formatCode>0%</c:formatCode>
                <c:ptCount val="5"/>
                <c:pt idx="0">
                  <c:v>0.31</c:v>
                </c:pt>
                <c:pt idx="1">
                  <c:v>0.52</c:v>
                </c:pt>
                <c:pt idx="2">
                  <c:v>0.49</c:v>
                </c:pt>
                <c:pt idx="3">
                  <c:v>0.52</c:v>
                </c:pt>
                <c:pt idx="4">
                  <c:v>0.64</c:v>
                </c:pt>
              </c:numCache>
            </c:numRef>
          </c:val>
          <c:extLst>
            <c:ext xmlns:c16="http://schemas.microsoft.com/office/drawing/2014/chart" uri="{C3380CC4-5D6E-409C-BE32-E72D297353CC}">
              <c16:uniqueId val="{00000001-1BC6-4308-8CA2-247CF1D5A9B8}"/>
            </c:ext>
          </c:extLst>
        </c:ser>
        <c:dLbls>
          <c:showLegendKey val="0"/>
          <c:showVal val="0"/>
          <c:showCatName val="0"/>
          <c:showSerName val="0"/>
          <c:showPercent val="0"/>
          <c:showBubbleSize val="0"/>
        </c:dLbls>
        <c:gapWidth val="75"/>
        <c:overlap val="-27"/>
        <c:axId val="1097792976"/>
        <c:axId val="1097794640"/>
      </c:barChart>
      <c:catAx>
        <c:axId val="109779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97794640"/>
        <c:crosses val="autoZero"/>
        <c:auto val="1"/>
        <c:lblAlgn val="ctr"/>
        <c:lblOffset val="100"/>
        <c:noMultiLvlLbl val="0"/>
      </c:catAx>
      <c:valAx>
        <c:axId val="1097794640"/>
        <c:scaling>
          <c:orientation val="minMax"/>
          <c:max val="1"/>
        </c:scaling>
        <c:delete val="1"/>
        <c:axPos val="l"/>
        <c:numFmt formatCode="0%" sourceLinked="1"/>
        <c:majorTickMark val="none"/>
        <c:minorTickMark val="none"/>
        <c:tickLblPos val="nextTo"/>
        <c:crossAx val="109779297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000152776393121E-2"/>
          <c:y val="9.2520351138802373E-2"/>
          <c:w val="0.85237728276775893"/>
          <c:h val="0.58633244249934735"/>
        </c:manualLayout>
      </c:layout>
      <c:barChart>
        <c:barDir val="col"/>
        <c:grouping val="clustered"/>
        <c:varyColors val="0"/>
        <c:ser>
          <c:idx val="0"/>
          <c:order val="0"/>
          <c:tx>
            <c:strRef>
              <c:f>Sheet1!$B$1</c:f>
              <c:strCache>
                <c:ptCount val="1"/>
                <c:pt idx="0">
                  <c:v>Agree</c:v>
                </c:pt>
              </c:strCache>
            </c:strRef>
          </c:tx>
          <c:spPr>
            <a:solidFill>
              <a:schemeClr val="accent1"/>
            </a:solidFill>
            <a:ln>
              <a:noFill/>
            </a:ln>
            <a:effectLst/>
          </c:spPr>
          <c:invertIfNegative val="0"/>
          <c:dLbls>
            <c:dLbl>
              <c:idx val="0"/>
              <c:layout>
                <c:manualLayout>
                  <c:x val="-1.3619340922559165E-2"/>
                  <c:y val="-5.21203545169058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E93-4ED6-A06E-0673ED9E951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Little control - teen drinks alcohol</c:v>
                </c:pt>
                <c:pt idx="1">
                  <c:v>Little control - teen uses marijuana</c:v>
                </c:pt>
                <c:pt idx="2">
                  <c:v>Allow teens drink, learn how responsibly</c:v>
                </c:pt>
                <c:pt idx="3">
                  <c:v>Prefer child drink at home to avoid DUI</c:v>
                </c:pt>
                <c:pt idx="4">
                  <c:v>Teach child not to drink till 21+</c:v>
                </c:pt>
                <c:pt idx="5">
                  <c:v>Teach child marijuana illegal drug</c:v>
                </c:pt>
              </c:strCache>
            </c:strRef>
          </c:cat>
          <c:val>
            <c:numRef>
              <c:f>Sheet1!$B$2:$B$7</c:f>
              <c:numCache>
                <c:formatCode>0%</c:formatCode>
                <c:ptCount val="6"/>
                <c:pt idx="0">
                  <c:v>0.25</c:v>
                </c:pt>
                <c:pt idx="1">
                  <c:v>0.25</c:v>
                </c:pt>
                <c:pt idx="2">
                  <c:v>0.32</c:v>
                </c:pt>
                <c:pt idx="3">
                  <c:v>0.39</c:v>
                </c:pt>
                <c:pt idx="4">
                  <c:v>0.52</c:v>
                </c:pt>
                <c:pt idx="5">
                  <c:v>0.5</c:v>
                </c:pt>
              </c:numCache>
            </c:numRef>
          </c:val>
          <c:extLst>
            <c:ext xmlns:c16="http://schemas.microsoft.com/office/drawing/2014/chart" uri="{C3380CC4-5D6E-409C-BE32-E72D297353CC}">
              <c16:uniqueId val="{00000001-2E93-4ED6-A06E-0673ED9E951E}"/>
            </c:ext>
          </c:extLst>
        </c:ser>
        <c:ser>
          <c:idx val="1"/>
          <c:order val="1"/>
          <c:tx>
            <c:strRef>
              <c:f>Sheet1!$C$1</c:f>
              <c:strCache>
                <c:ptCount val="1"/>
                <c:pt idx="0">
                  <c:v>Disagree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Little control - teen drinks alcohol</c:v>
                </c:pt>
                <c:pt idx="1">
                  <c:v>Little control - teen uses marijuana</c:v>
                </c:pt>
                <c:pt idx="2">
                  <c:v>Allow teens drink, learn how responsibly</c:v>
                </c:pt>
                <c:pt idx="3">
                  <c:v>Prefer child drink at home to avoid DUI</c:v>
                </c:pt>
                <c:pt idx="4">
                  <c:v>Teach child not to drink till 21+</c:v>
                </c:pt>
                <c:pt idx="5">
                  <c:v>Teach child marijuana illegal drug</c:v>
                </c:pt>
              </c:strCache>
            </c:strRef>
          </c:cat>
          <c:val>
            <c:numRef>
              <c:f>Sheet1!$C$2:$C$7</c:f>
              <c:numCache>
                <c:formatCode>0%</c:formatCode>
                <c:ptCount val="6"/>
                <c:pt idx="0">
                  <c:v>0.49</c:v>
                </c:pt>
                <c:pt idx="1">
                  <c:v>0.54</c:v>
                </c:pt>
                <c:pt idx="2">
                  <c:v>0.48</c:v>
                </c:pt>
                <c:pt idx="3">
                  <c:v>0.39</c:v>
                </c:pt>
                <c:pt idx="4">
                  <c:v>0.27</c:v>
                </c:pt>
                <c:pt idx="5">
                  <c:v>0.25</c:v>
                </c:pt>
              </c:numCache>
            </c:numRef>
          </c:val>
          <c:extLst>
            <c:ext xmlns:c16="http://schemas.microsoft.com/office/drawing/2014/chart" uri="{C3380CC4-5D6E-409C-BE32-E72D297353CC}">
              <c16:uniqueId val="{00000002-2E93-4ED6-A06E-0673ED9E951E}"/>
            </c:ext>
          </c:extLst>
        </c:ser>
        <c:dLbls>
          <c:showLegendKey val="0"/>
          <c:showVal val="0"/>
          <c:showCatName val="0"/>
          <c:showSerName val="0"/>
          <c:showPercent val="0"/>
          <c:showBubbleSize val="0"/>
        </c:dLbls>
        <c:gapWidth val="219"/>
        <c:overlap val="-27"/>
        <c:axId val="1097792976"/>
        <c:axId val="1097794640"/>
      </c:barChart>
      <c:catAx>
        <c:axId val="109779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097794640"/>
        <c:crosses val="autoZero"/>
        <c:auto val="1"/>
        <c:lblAlgn val="ctr"/>
        <c:lblOffset val="100"/>
        <c:noMultiLvlLbl val="0"/>
      </c:catAx>
      <c:valAx>
        <c:axId val="109779464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97792976"/>
        <c:crosses val="autoZero"/>
        <c:crossBetween val="between"/>
        <c:majorUnit val="0.2"/>
      </c:valAx>
      <c:spPr>
        <a:noFill/>
        <a:ln>
          <a:noFill/>
        </a:ln>
        <a:effectLst/>
      </c:spPr>
    </c:plotArea>
    <c:legend>
      <c:legendPos val="b"/>
      <c:layout>
        <c:manualLayout>
          <c:xMode val="edge"/>
          <c:yMode val="edge"/>
          <c:x val="0.40873974641795113"/>
          <c:y val="0.13720465552779013"/>
          <c:w val="0.24766792969252691"/>
          <c:h val="6.9790258902837563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Alcohol - home</c:v>
                </c:pt>
                <c:pt idx="1">
                  <c:v>Vapes</c:v>
                </c:pt>
                <c:pt idx="2">
                  <c:v>Marijuana</c:v>
                </c:pt>
                <c:pt idx="3">
                  <c:v>Alcohol - other</c:v>
                </c:pt>
                <c:pt idx="4">
                  <c:v>Drugs via SM, online</c:v>
                </c:pt>
                <c:pt idx="5">
                  <c:v>RX drugs</c:v>
                </c:pt>
              </c:strCache>
            </c:strRef>
          </c:cat>
          <c:val>
            <c:numRef>
              <c:f>Sheet1!$B$2:$B$7</c:f>
              <c:numCache>
                <c:formatCode>0%</c:formatCode>
                <c:ptCount val="6"/>
                <c:pt idx="0">
                  <c:v>0.56000000000000005</c:v>
                </c:pt>
                <c:pt idx="1">
                  <c:v>0.53</c:v>
                </c:pt>
                <c:pt idx="2">
                  <c:v>0.45</c:v>
                </c:pt>
                <c:pt idx="3">
                  <c:v>0.44</c:v>
                </c:pt>
                <c:pt idx="4">
                  <c:v>0.4</c:v>
                </c:pt>
                <c:pt idx="5">
                  <c:v>0.35</c:v>
                </c:pt>
              </c:numCache>
            </c:numRef>
          </c:val>
          <c:extLst>
            <c:ext xmlns:c16="http://schemas.microsoft.com/office/drawing/2014/chart" uri="{C3380CC4-5D6E-409C-BE32-E72D297353CC}">
              <c16:uniqueId val="{00000000-399E-47F4-8EAA-ABB8393BE4AD}"/>
            </c:ext>
          </c:extLst>
        </c:ser>
        <c:dLbls>
          <c:showLegendKey val="0"/>
          <c:showVal val="0"/>
          <c:showCatName val="0"/>
          <c:showSerName val="0"/>
          <c:showPercent val="0"/>
          <c:showBubbleSize val="0"/>
        </c:dLbls>
        <c:gapWidth val="75"/>
        <c:overlap val="-27"/>
        <c:axId val="1903019184"/>
        <c:axId val="1903030000"/>
      </c:barChart>
      <c:catAx>
        <c:axId val="1903019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03030000"/>
        <c:crosses val="autoZero"/>
        <c:auto val="1"/>
        <c:lblAlgn val="ctr"/>
        <c:lblOffset val="100"/>
        <c:noMultiLvlLbl val="0"/>
      </c:catAx>
      <c:valAx>
        <c:axId val="1903030000"/>
        <c:scaling>
          <c:orientation val="minMax"/>
          <c:max val="1"/>
          <c:min val="0.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030191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Somewhat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Social Host Law</c:v>
                </c:pt>
                <c:pt idx="1">
                  <c:v>Tobacco 21</c:v>
                </c:pt>
                <c:pt idx="2">
                  <c:v>Safe disposal
RX drugs</c:v>
                </c:pt>
                <c:pt idx="3">
                  <c:v>Safe storage
RX drugs</c:v>
                </c:pt>
              </c:strCache>
            </c:strRef>
          </c:cat>
          <c:val>
            <c:numRef>
              <c:f>Sheet1!$B$2:$B$5</c:f>
              <c:numCache>
                <c:formatCode>0%</c:formatCode>
                <c:ptCount val="4"/>
                <c:pt idx="0">
                  <c:v>0.47</c:v>
                </c:pt>
                <c:pt idx="1">
                  <c:v>0.37</c:v>
                </c:pt>
                <c:pt idx="2">
                  <c:v>0.48</c:v>
                </c:pt>
                <c:pt idx="3">
                  <c:v>0.53</c:v>
                </c:pt>
              </c:numCache>
            </c:numRef>
          </c:val>
          <c:extLst>
            <c:ext xmlns:c16="http://schemas.microsoft.com/office/drawing/2014/chart" uri="{C3380CC4-5D6E-409C-BE32-E72D297353CC}">
              <c16:uniqueId val="{00000000-FFF9-45C3-9C6E-4454451D0508}"/>
            </c:ext>
          </c:extLst>
        </c:ser>
        <c:ser>
          <c:idx val="1"/>
          <c:order val="1"/>
          <c:tx>
            <c:strRef>
              <c:f>Sheet1!$C$1</c:f>
              <c:strCache>
                <c:ptCount val="1"/>
                <c:pt idx="0">
                  <c:v>Very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Social Host Law</c:v>
                </c:pt>
                <c:pt idx="1">
                  <c:v>Tobacco 21</c:v>
                </c:pt>
                <c:pt idx="2">
                  <c:v>Safe disposal
RX drugs</c:v>
                </c:pt>
                <c:pt idx="3">
                  <c:v>Safe storage
RX drugs</c:v>
                </c:pt>
              </c:strCache>
            </c:strRef>
          </c:cat>
          <c:val>
            <c:numRef>
              <c:f>Sheet1!$C$2:$C$5</c:f>
              <c:numCache>
                <c:formatCode>0%</c:formatCode>
                <c:ptCount val="4"/>
                <c:pt idx="0">
                  <c:v>0.24</c:v>
                </c:pt>
                <c:pt idx="1">
                  <c:v>0.27</c:v>
                </c:pt>
                <c:pt idx="2">
                  <c:v>0.3</c:v>
                </c:pt>
                <c:pt idx="3">
                  <c:v>0.34</c:v>
                </c:pt>
              </c:numCache>
            </c:numRef>
          </c:val>
          <c:extLst>
            <c:ext xmlns:c16="http://schemas.microsoft.com/office/drawing/2014/chart" uri="{C3380CC4-5D6E-409C-BE32-E72D297353CC}">
              <c16:uniqueId val="{00000001-FFF9-45C3-9C6E-4454451D0508}"/>
            </c:ext>
          </c:extLst>
        </c:ser>
        <c:dLbls>
          <c:showLegendKey val="0"/>
          <c:showVal val="0"/>
          <c:showCatName val="0"/>
          <c:showSerName val="0"/>
          <c:showPercent val="0"/>
          <c:showBubbleSize val="0"/>
        </c:dLbls>
        <c:gapWidth val="150"/>
        <c:overlap val="100"/>
        <c:axId val="1112115120"/>
        <c:axId val="1112120528"/>
      </c:barChart>
      <c:catAx>
        <c:axId val="111211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12120528"/>
        <c:crosses val="autoZero"/>
        <c:auto val="1"/>
        <c:lblAlgn val="ctr"/>
        <c:lblOffset val="100"/>
        <c:noMultiLvlLbl val="0"/>
      </c:catAx>
      <c:valAx>
        <c:axId val="11121205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2115120"/>
        <c:crosses val="autoZero"/>
        <c:crossBetween val="between"/>
        <c:majorUnit val="0.2"/>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extLst>
              <c:ext xmlns:c16="http://schemas.microsoft.com/office/drawing/2014/chart" uri="{C3380CC4-5D6E-409C-BE32-E72D297353CC}">
                <c16:uniqueId val="{00000000-376A-4FB0-99B5-B6FB43EB624E}"/>
              </c:ext>
            </c:extLst>
          </c:dPt>
          <c:dPt>
            <c:idx val="1"/>
            <c:bubble3D val="0"/>
            <c:extLst>
              <c:ext xmlns:c16="http://schemas.microsoft.com/office/drawing/2014/chart" uri="{C3380CC4-5D6E-409C-BE32-E72D297353CC}">
                <c16:uniqueId val="{00000001-376A-4FB0-99B5-B6FB43EB624E}"/>
              </c:ext>
            </c:extLst>
          </c:dPt>
          <c:dLbls>
            <c:dLbl>
              <c:idx val="0"/>
              <c:layout>
                <c:manualLayout>
                  <c:x val="-0.11512041448927431"/>
                  <c:y val="-9.8794609398964867E-3"/>
                </c:manualLayout>
              </c:layout>
              <c:showLegendKey val="0"/>
              <c:showVal val="0"/>
              <c:showCatName val="1"/>
              <c:showSerName val="0"/>
              <c:showPercent val="1"/>
              <c:showBubbleSize val="0"/>
              <c:extLst>
                <c:ext xmlns:c15="http://schemas.microsoft.com/office/drawing/2012/chart" uri="{CE6537A1-D6FC-4f65-9D91-7224C49458BB}">
                  <c15:layout>
                    <c:manualLayout>
                      <c:w val="0.32654348340707617"/>
                      <c:h val="0.11965888214059281"/>
                    </c:manualLayout>
                  </c15:layout>
                </c:ext>
                <c:ext xmlns:c16="http://schemas.microsoft.com/office/drawing/2014/chart" uri="{C3380CC4-5D6E-409C-BE32-E72D297353CC}">
                  <c16:uniqueId val="{00000000-376A-4FB0-99B5-B6FB43EB624E}"/>
                </c:ext>
              </c:extLst>
            </c:dLbl>
            <c:dLbl>
              <c:idx val="2"/>
              <c:layout>
                <c:manualLayout>
                  <c:x val="9.573161979596724E-2"/>
                  <c:y val="0.16340567449675159"/>
                </c:manualLayout>
              </c:layout>
              <c:tx>
                <c:rich>
                  <a:bodyPr/>
                  <a:lstStyle/>
                  <a:p>
                    <a:fld id="{42DB0D62-72E0-4734-9701-082812846666}" type="CATEGORYNAME">
                      <a:rPr lang="en-US">
                        <a:solidFill>
                          <a:schemeClr val="bg1"/>
                        </a:solidFill>
                      </a:rPr>
                      <a:pPr/>
                      <a:t>[CATEGORY NAME]</a:t>
                    </a:fld>
                    <a:r>
                      <a:rPr lang="en-US" baseline="0" dirty="0">
                        <a:solidFill>
                          <a:schemeClr val="bg1"/>
                        </a:solidFill>
                      </a:rPr>
                      <a:t>
</a:t>
                    </a:r>
                    <a:fld id="{95A4F014-127B-4736-95A1-03AABC719F98}" type="PERCENTAGE">
                      <a:rPr lang="en-US" baseline="0">
                        <a:solidFill>
                          <a:schemeClr val="bg1"/>
                        </a:solidFill>
                      </a:rPr>
                      <a:pPr/>
                      <a:t>[PERCENTAGE]</a:t>
                    </a:fld>
                    <a:endParaRPr lang="en-US" baseline="0" dirty="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layout>
                    <c:manualLayout>
                      <c:w val="0.36497680047212522"/>
                      <c:h val="0.14700236607613623"/>
                    </c:manualLayout>
                  </c15:layout>
                  <c15:dlblFieldTable/>
                  <c15:showDataLabelsRange val="0"/>
                </c:ext>
                <c:ext xmlns:c16="http://schemas.microsoft.com/office/drawing/2014/chart" uri="{C3380CC4-5D6E-409C-BE32-E72D297353CC}">
                  <c16:uniqueId val="{00000003-542E-4920-B805-B14114B6B3DF}"/>
                </c:ext>
              </c:extLst>
            </c:dLbl>
            <c:spPr>
              <a:noFill/>
              <a:ln>
                <a:noFill/>
              </a:ln>
              <a:effectLst/>
            </c:spPr>
            <c:txPr>
              <a:bodyPr rot="0" vert="horz"/>
              <a:lstStyle/>
              <a:p>
                <a:pPr>
                  <a:defRPr sz="1600" b="1">
                    <a:solidFill>
                      <a:schemeClr val="bg1"/>
                    </a:solidFill>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Sheet1!$A$2:$A$4</c:f>
              <c:strCache>
                <c:ptCount val="3"/>
                <c:pt idx="0">
                  <c:v>Female</c:v>
                </c:pt>
                <c:pt idx="1">
                  <c:v>Male</c:v>
                </c:pt>
                <c:pt idx="2">
                  <c:v>Self-describe</c:v>
                </c:pt>
              </c:strCache>
            </c:strRef>
          </c:cat>
          <c:val>
            <c:numRef>
              <c:f>Sheet1!$B$2:$B$4</c:f>
              <c:numCache>
                <c:formatCode>0</c:formatCode>
                <c:ptCount val="3"/>
                <c:pt idx="0">
                  <c:v>128</c:v>
                </c:pt>
                <c:pt idx="1">
                  <c:v>133</c:v>
                </c:pt>
                <c:pt idx="2">
                  <c:v>5</c:v>
                </c:pt>
              </c:numCache>
            </c:numRef>
          </c:val>
          <c:extLst>
            <c:ext xmlns:c16="http://schemas.microsoft.com/office/drawing/2014/chart" uri="{C3380CC4-5D6E-409C-BE32-E72D297353CC}">
              <c16:uniqueId val="{00000002-376A-4FB0-99B5-B6FB43EB624E}"/>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extLst>
              <c:ext xmlns:c16="http://schemas.microsoft.com/office/drawing/2014/chart" uri="{C3380CC4-5D6E-409C-BE32-E72D297353CC}">
                <c16:uniqueId val="{00000000-AC9B-4AAF-B47A-45C7E6FE5341}"/>
              </c:ext>
            </c:extLst>
          </c:dPt>
          <c:dPt>
            <c:idx val="1"/>
            <c:bubble3D val="0"/>
            <c:extLst>
              <c:ext xmlns:c16="http://schemas.microsoft.com/office/drawing/2014/chart" uri="{C3380CC4-5D6E-409C-BE32-E72D297353CC}">
                <c16:uniqueId val="{00000001-AC9B-4AAF-B47A-45C7E6FE5341}"/>
              </c:ext>
            </c:extLst>
          </c:dPt>
          <c:dLbls>
            <c:dLbl>
              <c:idx val="0"/>
              <c:layout>
                <c:manualLayout>
                  <c:x val="-0.2866395657402665"/>
                  <c:y val="-0.19042834356450228"/>
                </c:manualLayout>
              </c:layout>
              <c:tx>
                <c:rich>
                  <a:bodyPr/>
                  <a:lstStyle/>
                  <a:p>
                    <a:fld id="{D09837AF-3651-41DE-8CA3-DA74039C538C}" type="CATEGORYNAME">
                      <a:rPr lang="en-US" sz="1400" dirty="0"/>
                      <a:pPr/>
                      <a:t>[CATEGORY NAME]</a:t>
                    </a:fld>
                    <a:r>
                      <a:rPr lang="en-US" sz="1400" baseline="0" dirty="0"/>
                      <a:t>
</a:t>
                    </a:r>
                    <a:fld id="{C988FD1E-38DA-4C19-A3D2-E5512BC62DA5}" type="PERCENTAGE">
                      <a:rPr lang="en-US" sz="1400" baseline="0" dirty="0"/>
                      <a:pPr/>
                      <a:t>[PERCENTAGE]</a:t>
                    </a:fld>
                    <a:endParaRPr lang="en-US" sz="1400" baseline="0" dirty="0"/>
                  </a:p>
                </c:rich>
              </c:tx>
              <c:showLegendKey val="0"/>
              <c:showVal val="0"/>
              <c:showCatName val="1"/>
              <c:showSerName val="0"/>
              <c:showPercent val="1"/>
              <c:showBubbleSize val="0"/>
              <c:extLst>
                <c:ext xmlns:c15="http://schemas.microsoft.com/office/drawing/2012/chart" uri="{CE6537A1-D6FC-4f65-9D91-7224C49458BB}">
                  <c15:layout>
                    <c:manualLayout>
                      <c:w val="0.32654348340707617"/>
                      <c:h val="0.11965888214059281"/>
                    </c:manualLayout>
                  </c15:layout>
                  <c15:dlblFieldTable/>
                  <c15:showDataLabelsRange val="0"/>
                </c:ext>
                <c:ext xmlns:c16="http://schemas.microsoft.com/office/drawing/2014/chart" uri="{C3380CC4-5D6E-409C-BE32-E72D297353CC}">
                  <c16:uniqueId val="{00000000-AC9B-4AAF-B47A-45C7E6FE5341}"/>
                </c:ext>
              </c:extLst>
            </c:dLbl>
            <c:dLbl>
              <c:idx val="1"/>
              <c:layout>
                <c:manualLayout>
                  <c:x val="0.1743615771972809"/>
                  <c:y val="0.14720930115102754"/>
                </c:manualLayout>
              </c:layout>
              <c:tx>
                <c:rich>
                  <a:bodyPr/>
                  <a:lstStyle/>
                  <a:p>
                    <a:fld id="{C0959157-F74A-4D34-9D69-99467CBBE859}" type="CATEGORYNAME">
                      <a:rPr lang="en-US" sz="1400"/>
                      <a:pPr/>
                      <a:t>[CATEGORY NAME]</a:t>
                    </a:fld>
                    <a:r>
                      <a:rPr lang="en-US" sz="1400" baseline="0" dirty="0"/>
                      <a:t>
</a:t>
                    </a:r>
                    <a:fld id="{EF695DBA-88C7-4409-A4D6-A66F75B3272C}" type="PERCENTAGE">
                      <a:rPr lang="en-US" sz="1400" baseline="0"/>
                      <a:pPr/>
                      <a:t>[PERCENTAGE]</a:t>
                    </a:fld>
                    <a:endParaRPr lang="en-US" sz="1400" baseline="0" dirty="0"/>
                  </a:p>
                </c:rich>
              </c:tx>
              <c:showLegendKey val="0"/>
              <c:showVal val="0"/>
              <c:showCatName val="1"/>
              <c:showSerName val="0"/>
              <c:showPercent val="1"/>
              <c:showBubbleSize val="0"/>
              <c:extLst>
                <c:ext xmlns:c15="http://schemas.microsoft.com/office/drawing/2012/chart" uri="{CE6537A1-D6FC-4f65-9D91-7224C49458BB}">
                  <c15:layout>
                    <c:manualLayout>
                      <c:w val="0.26705133105583362"/>
                      <c:h val="0.14631590938807715"/>
                    </c:manualLayout>
                  </c15:layout>
                  <c15:dlblFieldTable/>
                  <c15:showDataLabelsRange val="0"/>
                </c:ext>
                <c:ext xmlns:c16="http://schemas.microsoft.com/office/drawing/2014/chart" uri="{C3380CC4-5D6E-409C-BE32-E72D297353CC}">
                  <c16:uniqueId val="{00000001-AC9B-4AAF-B47A-45C7E6FE5341}"/>
                </c:ext>
              </c:extLst>
            </c:dLbl>
            <c:dLbl>
              <c:idx val="2"/>
              <c:layout>
                <c:manualLayout>
                  <c:x val="0.13163097721945499"/>
                  <c:y val="0.16103003057098317"/>
                </c:manualLayout>
              </c:layout>
              <c:tx>
                <c:rich>
                  <a:bodyPr/>
                  <a:lstStyle/>
                  <a:p>
                    <a:fld id="{42DB0D62-72E0-4734-9701-082812846666}" type="CATEGORYNAME">
                      <a:rPr lang="en-US" sz="1400">
                        <a:solidFill>
                          <a:schemeClr val="bg1"/>
                        </a:solidFill>
                      </a:rPr>
                      <a:pPr/>
                      <a:t>[CATEGORY NAME]</a:t>
                    </a:fld>
                    <a:r>
                      <a:rPr lang="en-US" sz="1400" baseline="0" dirty="0">
                        <a:solidFill>
                          <a:schemeClr val="bg1"/>
                        </a:solidFill>
                      </a:rPr>
                      <a:t>
</a:t>
                    </a:r>
                    <a:fld id="{95A4F014-127B-4736-95A1-03AABC719F98}" type="PERCENTAGE">
                      <a:rPr lang="en-US" sz="1400" baseline="0">
                        <a:solidFill>
                          <a:schemeClr val="bg1"/>
                        </a:solidFill>
                      </a:rPr>
                      <a:pPr/>
                      <a:t>[PERCENTAGE]</a:t>
                    </a:fld>
                    <a:endParaRPr lang="en-US" sz="1400" baseline="0" dirty="0">
                      <a:solidFill>
                        <a:schemeClr val="bg1"/>
                      </a:solidFill>
                    </a:endParaRPr>
                  </a:p>
                </c:rich>
              </c:tx>
              <c:showLegendKey val="0"/>
              <c:showVal val="0"/>
              <c:showCatName val="1"/>
              <c:showSerName val="0"/>
              <c:showPercent val="1"/>
              <c:showBubbleSize val="0"/>
              <c:extLst>
                <c:ext xmlns:c15="http://schemas.microsoft.com/office/drawing/2012/chart" uri="{CE6537A1-D6FC-4f65-9D91-7224C49458BB}">
                  <c15:layout>
                    <c:manualLayout>
                      <c:w val="0.36497680047212522"/>
                      <c:h val="0.14700236607613623"/>
                    </c:manualLayout>
                  </c15:layout>
                  <c15:dlblFieldTable/>
                  <c15:showDataLabelsRange val="0"/>
                </c:ext>
                <c:ext xmlns:c16="http://schemas.microsoft.com/office/drawing/2014/chart" uri="{C3380CC4-5D6E-409C-BE32-E72D297353CC}">
                  <c16:uniqueId val="{00000002-AC9B-4AAF-B47A-45C7E6FE5341}"/>
                </c:ext>
              </c:extLst>
            </c:dLbl>
            <c:spPr>
              <a:noFill/>
              <a:ln>
                <a:noFill/>
              </a:ln>
              <a:effectLst/>
            </c:spPr>
            <c:txPr>
              <a:bodyPr rot="0" vert="horz"/>
              <a:lstStyle/>
              <a:p>
                <a:pPr>
                  <a:defRPr sz="1600" b="1">
                    <a:solidFill>
                      <a:schemeClr val="bg1"/>
                    </a:solidFill>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Sheet1!$A$2:$A$4</c:f>
              <c:strCache>
                <c:ptCount val="3"/>
                <c:pt idx="0">
                  <c:v>English</c:v>
                </c:pt>
                <c:pt idx="1">
                  <c:v>Spanish</c:v>
                </c:pt>
                <c:pt idx="2">
                  <c:v>Creole</c:v>
                </c:pt>
              </c:strCache>
            </c:strRef>
          </c:cat>
          <c:val>
            <c:numRef>
              <c:f>Sheet1!$B$2:$B$4</c:f>
              <c:numCache>
                <c:formatCode>0%</c:formatCode>
                <c:ptCount val="3"/>
                <c:pt idx="0">
                  <c:v>2.33</c:v>
                </c:pt>
                <c:pt idx="1">
                  <c:v>0.3</c:v>
                </c:pt>
                <c:pt idx="2">
                  <c:v>0.03</c:v>
                </c:pt>
              </c:numCache>
            </c:numRef>
          </c:val>
          <c:extLst>
            <c:ext xmlns:c16="http://schemas.microsoft.com/office/drawing/2014/chart" uri="{C3380CC4-5D6E-409C-BE32-E72D297353CC}">
              <c16:uniqueId val="{00000003-AC9B-4AAF-B47A-45C7E6FE5341}"/>
            </c:ext>
          </c:extLst>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Asian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Sheet1!$B$2</c:f>
              <c:numCache>
                <c:formatCode>0%</c:formatCode>
                <c:ptCount val="1"/>
                <c:pt idx="0">
                  <c:v>0.02</c:v>
                </c:pt>
              </c:numCache>
            </c:numRef>
          </c:val>
          <c:extLst>
            <c:ext xmlns:c16="http://schemas.microsoft.com/office/drawing/2014/chart" uri="{C3380CC4-5D6E-409C-BE32-E72D297353CC}">
              <c16:uniqueId val="{00000000-C58F-4E9C-B083-61AB4AD8BE00}"/>
            </c:ext>
          </c:extLst>
        </c:ser>
        <c:ser>
          <c:idx val="1"/>
          <c:order val="1"/>
          <c:tx>
            <c:strRef>
              <c:f>Sheet1!$C$1</c:f>
              <c:strCache>
                <c:ptCount val="1"/>
                <c:pt idx="0">
                  <c:v>AI/AN &amp;
NH/PI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Sheet1!$C$2</c:f>
              <c:numCache>
                <c:formatCode>0%</c:formatCode>
                <c:ptCount val="1"/>
                <c:pt idx="0">
                  <c:v>0.03</c:v>
                </c:pt>
              </c:numCache>
            </c:numRef>
          </c:val>
          <c:extLst>
            <c:ext xmlns:c16="http://schemas.microsoft.com/office/drawing/2014/chart" uri="{C3380CC4-5D6E-409C-BE32-E72D297353CC}">
              <c16:uniqueId val="{00000001-C58F-4E9C-B083-61AB4AD8BE00}"/>
            </c:ext>
          </c:extLst>
        </c:ser>
        <c:ser>
          <c:idx val="2"/>
          <c:order val="2"/>
          <c:tx>
            <c:strRef>
              <c:f>Sheet1!$D$1</c:f>
              <c:strCache>
                <c:ptCount val="1"/>
                <c:pt idx="0">
                  <c:v>Black</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Sheet1!$D$2</c:f>
              <c:numCache>
                <c:formatCode>0%</c:formatCode>
                <c:ptCount val="1"/>
                <c:pt idx="0">
                  <c:v>0.06</c:v>
                </c:pt>
              </c:numCache>
            </c:numRef>
          </c:val>
          <c:extLst>
            <c:ext xmlns:c16="http://schemas.microsoft.com/office/drawing/2014/chart" uri="{C3380CC4-5D6E-409C-BE32-E72D297353CC}">
              <c16:uniqueId val="{00000002-C58F-4E9C-B083-61AB4AD8BE00}"/>
            </c:ext>
          </c:extLst>
        </c:ser>
        <c:ser>
          <c:idx val="3"/>
          <c:order val="3"/>
          <c:tx>
            <c:strRef>
              <c:f>Sheet1!$E$1</c:f>
              <c:strCache>
                <c:ptCount val="1"/>
                <c:pt idx="0">
                  <c:v>White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Sheet1!$E$2</c:f>
              <c:numCache>
                <c:formatCode>0%</c:formatCode>
                <c:ptCount val="1"/>
                <c:pt idx="0">
                  <c:v>0.8</c:v>
                </c:pt>
              </c:numCache>
            </c:numRef>
          </c:val>
          <c:extLst>
            <c:ext xmlns:c16="http://schemas.microsoft.com/office/drawing/2014/chart" uri="{C3380CC4-5D6E-409C-BE32-E72D297353CC}">
              <c16:uniqueId val="{00000004-C58F-4E9C-B083-61AB4AD8BE00}"/>
            </c:ext>
          </c:extLst>
        </c:ser>
        <c:ser>
          <c:idx val="4"/>
          <c:order val="4"/>
          <c:tx>
            <c:strRef>
              <c:f>Sheet1!$F$1</c:f>
              <c:strCache>
                <c:ptCount val="1"/>
                <c:pt idx="0">
                  <c:v>Other</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Sheet1!$F$2</c:f>
              <c:numCache>
                <c:formatCode>0%</c:formatCode>
                <c:ptCount val="1"/>
                <c:pt idx="0">
                  <c:v>0.1</c:v>
                </c:pt>
              </c:numCache>
            </c:numRef>
          </c:val>
          <c:extLst>
            <c:ext xmlns:c16="http://schemas.microsoft.com/office/drawing/2014/chart" uri="{C3380CC4-5D6E-409C-BE32-E72D297353CC}">
              <c16:uniqueId val="{00000005-C58F-4E9C-B083-61AB4AD8BE00}"/>
            </c:ext>
          </c:extLst>
        </c:ser>
        <c:ser>
          <c:idx val="5"/>
          <c:order val="5"/>
          <c:tx>
            <c:strRef>
              <c:f>Sheet1!$G$1</c:f>
              <c:strCache>
                <c:ptCount val="1"/>
                <c:pt idx="0">
                  <c:v>Column1</c:v>
                </c:pt>
              </c:strCache>
            </c:strRef>
          </c:tx>
          <c:spPr>
            <a:noFill/>
            <a:ln>
              <a:noFill/>
            </a:ln>
            <a:effectLst/>
          </c:spPr>
          <c:invertIfNegative val="0"/>
          <c:cat>
            <c:strRef>
              <c:f>Sheet1!$A$2</c:f>
              <c:strCache>
                <c:ptCount val="1"/>
                <c:pt idx="0">
                  <c:v>Category 1</c:v>
                </c:pt>
              </c:strCache>
            </c:strRef>
          </c:cat>
          <c:val>
            <c:numRef>
              <c:f>Sheet1!$G$2</c:f>
              <c:numCache>
                <c:formatCode>0%</c:formatCode>
                <c:ptCount val="1"/>
              </c:numCache>
            </c:numRef>
          </c:val>
          <c:extLst>
            <c:ext xmlns:c16="http://schemas.microsoft.com/office/drawing/2014/chart" uri="{C3380CC4-5D6E-409C-BE32-E72D297353CC}">
              <c16:uniqueId val="{00000000-7CE6-49F0-907D-D02EE81A302E}"/>
            </c:ext>
          </c:extLst>
        </c:ser>
        <c:ser>
          <c:idx val="6"/>
          <c:order val="6"/>
          <c:tx>
            <c:strRef>
              <c:f>Sheet1!$H$1</c:f>
              <c:strCache>
                <c:ptCount val="1"/>
                <c:pt idx="0">
                  <c:v>Hispanic</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Category 1</c:v>
                </c:pt>
              </c:strCache>
            </c:strRef>
          </c:cat>
          <c:val>
            <c:numRef>
              <c:f>Sheet1!$H$2</c:f>
              <c:numCache>
                <c:formatCode>0%</c:formatCode>
                <c:ptCount val="1"/>
                <c:pt idx="0">
                  <c:v>0.56999999999999995</c:v>
                </c:pt>
              </c:numCache>
            </c:numRef>
          </c:val>
          <c:extLst>
            <c:ext xmlns:c16="http://schemas.microsoft.com/office/drawing/2014/chart" uri="{C3380CC4-5D6E-409C-BE32-E72D297353CC}">
              <c16:uniqueId val="{00000001-D9D6-47FA-8B0D-079F66F1B59B}"/>
            </c:ext>
          </c:extLst>
        </c:ser>
        <c:dLbls>
          <c:showLegendKey val="0"/>
          <c:showVal val="0"/>
          <c:showCatName val="0"/>
          <c:showSerName val="0"/>
          <c:showPercent val="0"/>
          <c:showBubbleSize val="0"/>
        </c:dLbls>
        <c:gapWidth val="219"/>
        <c:overlap val="-27"/>
        <c:axId val="2031604624"/>
        <c:axId val="2031603792"/>
      </c:barChart>
      <c:catAx>
        <c:axId val="2031604624"/>
        <c:scaling>
          <c:orientation val="minMax"/>
        </c:scaling>
        <c:delete val="1"/>
        <c:axPos val="b"/>
        <c:numFmt formatCode="General" sourceLinked="1"/>
        <c:majorTickMark val="none"/>
        <c:minorTickMark val="none"/>
        <c:tickLblPos val="nextTo"/>
        <c:crossAx val="2031603792"/>
        <c:crosses val="autoZero"/>
        <c:auto val="1"/>
        <c:lblAlgn val="ctr"/>
        <c:lblOffset val="100"/>
        <c:noMultiLvlLbl val="0"/>
      </c:catAx>
      <c:valAx>
        <c:axId val="203160379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1604624"/>
        <c:crosses val="autoZero"/>
        <c:crossBetween val="between"/>
        <c:majorUnit val="0.2"/>
      </c:valAx>
      <c:spPr>
        <a:noFill/>
        <a:ln>
          <a:noFill/>
        </a:ln>
        <a:effectLst/>
      </c:spPr>
    </c:plotArea>
    <c:legend>
      <c:legendPos val="b"/>
      <c:legendEntry>
        <c:idx val="5"/>
        <c:txPr>
          <a:bodyPr rot="0" spcFirstLastPara="1" vertOverflow="ellipsis" vert="horz" wrap="square" anchor="ctr" anchorCtr="1"/>
          <a:lstStyle/>
          <a:p>
            <a:pPr>
              <a:defRPr sz="1600" b="0" i="0" u="none" strike="noStrike" kern="1200" baseline="0">
                <a:noFill/>
                <a:latin typeface="+mn-lt"/>
                <a:ea typeface="+mn-ea"/>
                <a:cs typeface="+mn-cs"/>
              </a:defRPr>
            </a:pPr>
            <a:endParaRPr lang="en-US"/>
          </a:p>
        </c:txPr>
      </c:legendEntry>
      <c:layout>
        <c:manualLayout>
          <c:xMode val="edge"/>
          <c:yMode val="edge"/>
          <c:x val="0.14289230581618803"/>
          <c:y val="0.82397738071836912"/>
          <c:w val="0.77486780028954783"/>
          <c:h val="0.1739315751588332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Worse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emotional wellbeing</c:v>
                </c:pt>
                <c:pt idx="1">
                  <c:v>relationships w/family &amp; friends</c:v>
                </c:pt>
                <c:pt idx="2">
                  <c:v>physical health</c:v>
                </c:pt>
                <c:pt idx="3">
                  <c:v>financial security</c:v>
                </c:pt>
              </c:strCache>
            </c:strRef>
          </c:cat>
          <c:val>
            <c:numRef>
              <c:f>Sheet1!$B$2:$B$5</c:f>
              <c:numCache>
                <c:formatCode>0%</c:formatCode>
                <c:ptCount val="4"/>
                <c:pt idx="0">
                  <c:v>0.43</c:v>
                </c:pt>
                <c:pt idx="1">
                  <c:v>0.27</c:v>
                </c:pt>
                <c:pt idx="2">
                  <c:v>0.28000000000000003</c:v>
                </c:pt>
                <c:pt idx="3">
                  <c:v>0.34</c:v>
                </c:pt>
              </c:numCache>
            </c:numRef>
          </c:val>
          <c:extLst>
            <c:ext xmlns:c16="http://schemas.microsoft.com/office/drawing/2014/chart" uri="{C3380CC4-5D6E-409C-BE32-E72D297353CC}">
              <c16:uniqueId val="{00000000-BE5C-4EAB-ACA6-ED4C4BA81234}"/>
            </c:ext>
          </c:extLst>
        </c:ser>
        <c:ser>
          <c:idx val="1"/>
          <c:order val="1"/>
          <c:tx>
            <c:strRef>
              <c:f>Sheet1!$C$1</c:f>
              <c:strCache>
                <c:ptCount val="1"/>
                <c:pt idx="0">
                  <c:v>Same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emotional wellbeing</c:v>
                </c:pt>
                <c:pt idx="1">
                  <c:v>relationships w/family &amp; friends</c:v>
                </c:pt>
                <c:pt idx="2">
                  <c:v>physical health</c:v>
                </c:pt>
                <c:pt idx="3">
                  <c:v>financial security</c:v>
                </c:pt>
              </c:strCache>
            </c:strRef>
          </c:cat>
          <c:val>
            <c:numRef>
              <c:f>Sheet1!$C$2:$C$5</c:f>
              <c:numCache>
                <c:formatCode>0%</c:formatCode>
                <c:ptCount val="4"/>
                <c:pt idx="0">
                  <c:v>0.42</c:v>
                </c:pt>
                <c:pt idx="1">
                  <c:v>0.47</c:v>
                </c:pt>
                <c:pt idx="2">
                  <c:v>0.49</c:v>
                </c:pt>
                <c:pt idx="3">
                  <c:v>0.53</c:v>
                </c:pt>
              </c:numCache>
            </c:numRef>
          </c:val>
          <c:extLst>
            <c:ext xmlns:c16="http://schemas.microsoft.com/office/drawing/2014/chart" uri="{C3380CC4-5D6E-409C-BE32-E72D297353CC}">
              <c16:uniqueId val="{00000001-BE5C-4EAB-ACA6-ED4C4BA81234}"/>
            </c:ext>
          </c:extLst>
        </c:ser>
        <c:ser>
          <c:idx val="2"/>
          <c:order val="2"/>
          <c:tx>
            <c:strRef>
              <c:f>Sheet1!$D$1</c:f>
              <c:strCache>
                <c:ptCount val="1"/>
                <c:pt idx="0">
                  <c:v>Better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emotional wellbeing</c:v>
                </c:pt>
                <c:pt idx="1">
                  <c:v>relationships w/family &amp; friends</c:v>
                </c:pt>
                <c:pt idx="2">
                  <c:v>physical health</c:v>
                </c:pt>
                <c:pt idx="3">
                  <c:v>financial security</c:v>
                </c:pt>
              </c:strCache>
            </c:strRef>
          </c:cat>
          <c:val>
            <c:numRef>
              <c:f>Sheet1!$D$2:$D$5</c:f>
              <c:numCache>
                <c:formatCode>0%</c:formatCode>
                <c:ptCount val="4"/>
                <c:pt idx="0">
                  <c:v>0.15</c:v>
                </c:pt>
                <c:pt idx="1">
                  <c:v>0.27</c:v>
                </c:pt>
                <c:pt idx="2">
                  <c:v>0.23</c:v>
                </c:pt>
                <c:pt idx="3">
                  <c:v>0.13</c:v>
                </c:pt>
              </c:numCache>
            </c:numRef>
          </c:val>
          <c:extLst>
            <c:ext xmlns:c16="http://schemas.microsoft.com/office/drawing/2014/chart" uri="{C3380CC4-5D6E-409C-BE32-E72D297353CC}">
              <c16:uniqueId val="{00000002-BE5C-4EAB-ACA6-ED4C4BA81234}"/>
            </c:ext>
          </c:extLst>
        </c:ser>
        <c:dLbls>
          <c:showLegendKey val="0"/>
          <c:showVal val="0"/>
          <c:showCatName val="0"/>
          <c:showSerName val="0"/>
          <c:showPercent val="0"/>
          <c:showBubbleSize val="0"/>
        </c:dLbls>
        <c:gapWidth val="219"/>
        <c:overlap val="-27"/>
        <c:axId val="1154814783"/>
        <c:axId val="1154815199"/>
      </c:barChart>
      <c:catAx>
        <c:axId val="1154814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54815199"/>
        <c:crosses val="autoZero"/>
        <c:auto val="1"/>
        <c:lblAlgn val="ctr"/>
        <c:lblOffset val="100"/>
        <c:noMultiLvlLbl val="0"/>
      </c:catAx>
      <c:valAx>
        <c:axId val="1154815199"/>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4814783"/>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Worse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Health care</c:v>
                </c:pt>
                <c:pt idx="1">
                  <c:v>Mental health supports</c:v>
                </c:pt>
                <c:pt idx="2">
                  <c:v>Food</c:v>
                </c:pt>
                <c:pt idx="3">
                  <c:v>Transportation</c:v>
                </c:pt>
              </c:strCache>
            </c:strRef>
          </c:cat>
          <c:val>
            <c:numRef>
              <c:f>Sheet1!$B$2:$B$5</c:f>
              <c:numCache>
                <c:formatCode>0%</c:formatCode>
                <c:ptCount val="4"/>
                <c:pt idx="0">
                  <c:v>0.31</c:v>
                </c:pt>
                <c:pt idx="1">
                  <c:v>0.22</c:v>
                </c:pt>
                <c:pt idx="2">
                  <c:v>0.17</c:v>
                </c:pt>
                <c:pt idx="3">
                  <c:v>0.14000000000000001</c:v>
                </c:pt>
              </c:numCache>
            </c:numRef>
          </c:val>
          <c:extLst>
            <c:ext xmlns:c16="http://schemas.microsoft.com/office/drawing/2014/chart" uri="{C3380CC4-5D6E-409C-BE32-E72D297353CC}">
              <c16:uniqueId val="{00000000-BE5C-4EAB-ACA6-ED4C4BA81234}"/>
            </c:ext>
          </c:extLst>
        </c:ser>
        <c:ser>
          <c:idx val="1"/>
          <c:order val="1"/>
          <c:tx>
            <c:strRef>
              <c:f>Sheet1!$C$1</c:f>
              <c:strCache>
                <c:ptCount val="1"/>
                <c:pt idx="0">
                  <c:v>Same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Health care</c:v>
                </c:pt>
                <c:pt idx="1">
                  <c:v>Mental health supports</c:v>
                </c:pt>
                <c:pt idx="2">
                  <c:v>Food</c:v>
                </c:pt>
                <c:pt idx="3">
                  <c:v>Transportation</c:v>
                </c:pt>
              </c:strCache>
            </c:strRef>
          </c:cat>
          <c:val>
            <c:numRef>
              <c:f>Sheet1!$C$2:$C$5</c:f>
              <c:numCache>
                <c:formatCode>0%</c:formatCode>
                <c:ptCount val="4"/>
                <c:pt idx="0">
                  <c:v>0.55000000000000004</c:v>
                </c:pt>
                <c:pt idx="1">
                  <c:v>0.63</c:v>
                </c:pt>
                <c:pt idx="2">
                  <c:v>0.68</c:v>
                </c:pt>
                <c:pt idx="3">
                  <c:v>0.72</c:v>
                </c:pt>
              </c:numCache>
            </c:numRef>
          </c:val>
          <c:extLst>
            <c:ext xmlns:c16="http://schemas.microsoft.com/office/drawing/2014/chart" uri="{C3380CC4-5D6E-409C-BE32-E72D297353CC}">
              <c16:uniqueId val="{00000001-BE5C-4EAB-ACA6-ED4C4BA81234}"/>
            </c:ext>
          </c:extLst>
        </c:ser>
        <c:ser>
          <c:idx val="2"/>
          <c:order val="2"/>
          <c:tx>
            <c:strRef>
              <c:f>Sheet1!$D$1</c:f>
              <c:strCache>
                <c:ptCount val="1"/>
                <c:pt idx="0">
                  <c:v>Better</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Health care</c:v>
                </c:pt>
                <c:pt idx="1">
                  <c:v>Mental health supports</c:v>
                </c:pt>
                <c:pt idx="2">
                  <c:v>Food</c:v>
                </c:pt>
                <c:pt idx="3">
                  <c:v>Transportation</c:v>
                </c:pt>
              </c:strCache>
            </c:strRef>
          </c:cat>
          <c:val>
            <c:numRef>
              <c:f>Sheet1!$D$2:$D$5</c:f>
              <c:numCache>
                <c:formatCode>0%</c:formatCode>
                <c:ptCount val="4"/>
                <c:pt idx="0">
                  <c:v>0.14000000000000001</c:v>
                </c:pt>
                <c:pt idx="1">
                  <c:v>0.16</c:v>
                </c:pt>
                <c:pt idx="2">
                  <c:v>0.16</c:v>
                </c:pt>
                <c:pt idx="3">
                  <c:v>0.14000000000000001</c:v>
                </c:pt>
              </c:numCache>
            </c:numRef>
          </c:val>
          <c:extLst>
            <c:ext xmlns:c16="http://schemas.microsoft.com/office/drawing/2014/chart" uri="{C3380CC4-5D6E-409C-BE32-E72D297353CC}">
              <c16:uniqueId val="{00000002-BE5C-4EAB-ACA6-ED4C4BA81234}"/>
            </c:ext>
          </c:extLst>
        </c:ser>
        <c:dLbls>
          <c:showLegendKey val="0"/>
          <c:showVal val="0"/>
          <c:showCatName val="0"/>
          <c:showSerName val="0"/>
          <c:showPercent val="0"/>
          <c:showBubbleSize val="0"/>
        </c:dLbls>
        <c:gapWidth val="219"/>
        <c:overlap val="-27"/>
        <c:axId val="1154814783"/>
        <c:axId val="1154815199"/>
      </c:barChart>
      <c:catAx>
        <c:axId val="1154814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54815199"/>
        <c:crosses val="autoZero"/>
        <c:auto val="1"/>
        <c:lblAlgn val="ctr"/>
        <c:lblOffset val="100"/>
        <c:noMultiLvlLbl val="0"/>
      </c:catAx>
      <c:valAx>
        <c:axId val="1154815199"/>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4814783"/>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Less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Using alcohol</c:v>
                </c:pt>
                <c:pt idx="1">
                  <c:v>Using nicotine (vapes/cigs)</c:v>
                </c:pt>
                <c:pt idx="2">
                  <c:v>Using marijuana</c:v>
                </c:pt>
                <c:pt idx="3">
                  <c:v>Using RX drugs</c:v>
                </c:pt>
              </c:strCache>
            </c:strRef>
          </c:cat>
          <c:val>
            <c:numRef>
              <c:f>Sheet1!$B$2:$B$5</c:f>
              <c:numCache>
                <c:formatCode>0%</c:formatCode>
                <c:ptCount val="4"/>
                <c:pt idx="0">
                  <c:v>0.18</c:v>
                </c:pt>
                <c:pt idx="1">
                  <c:v>0.1</c:v>
                </c:pt>
                <c:pt idx="2">
                  <c:v>0.11</c:v>
                </c:pt>
                <c:pt idx="3">
                  <c:v>0.1</c:v>
                </c:pt>
              </c:numCache>
            </c:numRef>
          </c:val>
          <c:extLst>
            <c:ext xmlns:c16="http://schemas.microsoft.com/office/drawing/2014/chart" uri="{C3380CC4-5D6E-409C-BE32-E72D297353CC}">
              <c16:uniqueId val="{00000000-BE5C-4EAB-ACA6-ED4C4BA81234}"/>
            </c:ext>
          </c:extLst>
        </c:ser>
        <c:ser>
          <c:idx val="1"/>
          <c:order val="1"/>
          <c:tx>
            <c:strRef>
              <c:f>Sheet1!$C$1</c:f>
              <c:strCache>
                <c:ptCount val="1"/>
                <c:pt idx="0">
                  <c:v>Same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Using alcohol</c:v>
                </c:pt>
                <c:pt idx="1">
                  <c:v>Using nicotine (vapes/cigs)</c:v>
                </c:pt>
                <c:pt idx="2">
                  <c:v>Using marijuana</c:v>
                </c:pt>
                <c:pt idx="3">
                  <c:v>Using RX drugs</c:v>
                </c:pt>
              </c:strCache>
            </c:strRef>
          </c:cat>
          <c:val>
            <c:numRef>
              <c:f>Sheet1!$C$2:$C$5</c:f>
              <c:numCache>
                <c:formatCode>0%</c:formatCode>
                <c:ptCount val="4"/>
                <c:pt idx="0">
                  <c:v>0.33</c:v>
                </c:pt>
                <c:pt idx="1">
                  <c:v>0.22</c:v>
                </c:pt>
                <c:pt idx="2">
                  <c:v>0.15</c:v>
                </c:pt>
                <c:pt idx="3">
                  <c:v>0.15</c:v>
                </c:pt>
              </c:numCache>
            </c:numRef>
          </c:val>
          <c:extLst>
            <c:ext xmlns:c16="http://schemas.microsoft.com/office/drawing/2014/chart" uri="{C3380CC4-5D6E-409C-BE32-E72D297353CC}">
              <c16:uniqueId val="{00000001-BE5C-4EAB-ACA6-ED4C4BA81234}"/>
            </c:ext>
          </c:extLst>
        </c:ser>
        <c:ser>
          <c:idx val="2"/>
          <c:order val="2"/>
          <c:tx>
            <c:strRef>
              <c:f>Sheet1!$D$1</c:f>
              <c:strCache>
                <c:ptCount val="1"/>
                <c:pt idx="0">
                  <c:v>More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Using alcohol</c:v>
                </c:pt>
                <c:pt idx="1">
                  <c:v>Using nicotine (vapes/cigs)</c:v>
                </c:pt>
                <c:pt idx="2">
                  <c:v>Using marijuana</c:v>
                </c:pt>
                <c:pt idx="3">
                  <c:v>Using RX drugs</c:v>
                </c:pt>
              </c:strCache>
            </c:strRef>
          </c:cat>
          <c:val>
            <c:numRef>
              <c:f>Sheet1!$D$2:$D$5</c:f>
              <c:numCache>
                <c:formatCode>0%</c:formatCode>
                <c:ptCount val="4"/>
                <c:pt idx="0">
                  <c:v>0.18</c:v>
                </c:pt>
                <c:pt idx="1">
                  <c:v>0.08</c:v>
                </c:pt>
                <c:pt idx="2">
                  <c:v>0.06</c:v>
                </c:pt>
                <c:pt idx="3">
                  <c:v>0.04</c:v>
                </c:pt>
              </c:numCache>
            </c:numRef>
          </c:val>
          <c:extLst>
            <c:ext xmlns:c16="http://schemas.microsoft.com/office/drawing/2014/chart" uri="{C3380CC4-5D6E-409C-BE32-E72D297353CC}">
              <c16:uniqueId val="{00000002-BE5C-4EAB-ACA6-ED4C4BA81234}"/>
            </c:ext>
          </c:extLst>
        </c:ser>
        <c:dLbls>
          <c:showLegendKey val="0"/>
          <c:showVal val="0"/>
          <c:showCatName val="0"/>
          <c:showSerName val="0"/>
          <c:showPercent val="0"/>
          <c:showBubbleSize val="0"/>
        </c:dLbls>
        <c:gapWidth val="219"/>
        <c:overlap val="-27"/>
        <c:axId val="1154814783"/>
        <c:axId val="1154815199"/>
      </c:barChart>
      <c:catAx>
        <c:axId val="1154814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54815199"/>
        <c:crosses val="autoZero"/>
        <c:auto val="1"/>
        <c:lblAlgn val="ctr"/>
        <c:lblOffset val="100"/>
        <c:noMultiLvlLbl val="0"/>
      </c:catAx>
      <c:valAx>
        <c:axId val="1154815199"/>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4814783"/>
        <c:crosses val="autoZero"/>
        <c:crossBetween val="between"/>
        <c:majorUnit val="0.2"/>
      </c:valAx>
      <c:spPr>
        <a:noFill/>
        <a:ln>
          <a:noFill/>
        </a:ln>
        <a:effectLst/>
      </c:spPr>
    </c:plotArea>
    <c:legend>
      <c:legendPos val="b"/>
      <c:layout>
        <c:manualLayout>
          <c:xMode val="edge"/>
          <c:yMode val="edge"/>
          <c:x val="0.32657313020008477"/>
          <c:y val="0.33371613040015075"/>
          <c:w val="0.39076297651178876"/>
          <c:h val="6.383223588549252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1439680467465"/>
          <c:y val="3.2292948375782012E-2"/>
          <c:w val="0.88252890843830556"/>
          <c:h val="0.77952435022870359"/>
        </c:manualLayout>
      </c:layout>
      <c:barChart>
        <c:barDir val="col"/>
        <c:grouping val="stacked"/>
        <c:varyColors val="0"/>
        <c:ser>
          <c:idx val="1"/>
          <c:order val="1"/>
          <c:tx>
            <c:strRef>
              <c:f>Sheet1!$C$1</c:f>
              <c:strCache>
                <c:ptCount val="1"/>
                <c:pt idx="0">
                  <c:v>At Risk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Mild</c:v>
                </c:pt>
                <c:pt idx="1">
                  <c:v>Moderate</c:v>
                </c:pt>
                <c:pt idx="2">
                  <c:v>Severe</c:v>
                </c:pt>
                <c:pt idx="3">
                  <c:v>None</c:v>
                </c:pt>
              </c:strCache>
            </c:strRef>
          </c:cat>
          <c:val>
            <c:numRef>
              <c:f>Sheet1!$C$2:$C$5</c:f>
              <c:numCache>
                <c:formatCode>0%</c:formatCode>
                <c:ptCount val="4"/>
                <c:pt idx="0">
                  <c:v>0.32</c:v>
                </c:pt>
                <c:pt idx="1">
                  <c:v>0.22</c:v>
                </c:pt>
                <c:pt idx="2">
                  <c:v>7.0000000000000007E-2</c:v>
                </c:pt>
              </c:numCache>
            </c:numRef>
          </c:val>
          <c:extLst>
            <c:ext xmlns:c16="http://schemas.microsoft.com/office/drawing/2014/chart" uri="{C3380CC4-5D6E-409C-BE32-E72D297353CC}">
              <c16:uniqueId val="{00000000-0656-4448-8338-35E7592B7CD9}"/>
            </c:ext>
          </c:extLst>
        </c:ser>
        <c:dLbls>
          <c:showLegendKey val="0"/>
          <c:showVal val="0"/>
          <c:showCatName val="0"/>
          <c:showSerName val="0"/>
          <c:showPercent val="0"/>
          <c:showBubbleSize val="0"/>
        </c:dLbls>
        <c:gapWidth val="79"/>
        <c:overlap val="100"/>
        <c:axId val="432445792"/>
        <c:axId val="432436640"/>
      </c:barChart>
      <c:barChart>
        <c:barDir val="col"/>
        <c:grouping val="stacked"/>
        <c:varyColors val="0"/>
        <c:ser>
          <c:idx val="0"/>
          <c:order val="0"/>
          <c:tx>
            <c:strRef>
              <c:f>Sheet1!$B$1</c:f>
              <c:strCache>
                <c:ptCount val="1"/>
                <c:pt idx="0">
                  <c:v>No Risk</c:v>
                </c:pt>
              </c:strCache>
            </c:strRef>
          </c:tx>
          <c:spPr>
            <a:solidFill>
              <a:schemeClr val="accent1"/>
            </a:solidFill>
            <a:ln>
              <a:noFill/>
            </a:ln>
            <a:effectLst/>
          </c:spPr>
          <c:invertIfNegative val="0"/>
          <c:dLbls>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2B49-44ED-B281-7B23FDD522F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Mild</c:v>
                </c:pt>
                <c:pt idx="1">
                  <c:v>Moderate</c:v>
                </c:pt>
                <c:pt idx="2">
                  <c:v>Severe</c:v>
                </c:pt>
                <c:pt idx="3">
                  <c:v>None</c:v>
                </c:pt>
              </c:strCache>
            </c:strRef>
          </c:cat>
          <c:val>
            <c:numRef>
              <c:f>Sheet1!$B$2:$B$5</c:f>
              <c:numCache>
                <c:formatCode>General</c:formatCode>
                <c:ptCount val="4"/>
                <c:pt idx="3" formatCode="0%">
                  <c:v>0.38</c:v>
                </c:pt>
              </c:numCache>
            </c:numRef>
          </c:val>
          <c:extLst>
            <c:ext xmlns:c16="http://schemas.microsoft.com/office/drawing/2014/chart" uri="{C3380CC4-5D6E-409C-BE32-E72D297353CC}">
              <c16:uniqueId val="{00000000-42D7-441F-9650-D5FEFF109B0C}"/>
            </c:ext>
          </c:extLst>
        </c:ser>
        <c:dLbls>
          <c:showLegendKey val="0"/>
          <c:showVal val="0"/>
          <c:showCatName val="0"/>
          <c:showSerName val="0"/>
          <c:showPercent val="0"/>
          <c:showBubbleSize val="0"/>
        </c:dLbls>
        <c:gapWidth val="79"/>
        <c:overlap val="100"/>
        <c:axId val="543734152"/>
        <c:axId val="543729560"/>
      </c:barChart>
      <c:catAx>
        <c:axId val="4324457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432436640"/>
        <c:crosses val="autoZero"/>
        <c:auto val="1"/>
        <c:lblAlgn val="ctr"/>
        <c:lblOffset val="100"/>
        <c:noMultiLvlLbl val="0"/>
      </c:catAx>
      <c:valAx>
        <c:axId val="432436640"/>
        <c:scaling>
          <c:orientation val="minMax"/>
          <c:max val="1"/>
        </c:scaling>
        <c:delete val="1"/>
        <c:axPos val="l"/>
        <c:numFmt formatCode="0%" sourceLinked="1"/>
        <c:majorTickMark val="none"/>
        <c:minorTickMark val="none"/>
        <c:tickLblPos val="nextTo"/>
        <c:crossAx val="432445792"/>
        <c:crosses val="autoZero"/>
        <c:crossBetween val="between"/>
        <c:majorUnit val="0.1"/>
      </c:valAx>
      <c:valAx>
        <c:axId val="543729560"/>
        <c:scaling>
          <c:orientation val="minMax"/>
          <c:max val="1"/>
        </c:scaling>
        <c:delete val="0"/>
        <c:axPos val="r"/>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43734152"/>
        <c:crosses val="max"/>
        <c:crossBetween val="between"/>
      </c:valAx>
      <c:catAx>
        <c:axId val="543734152"/>
        <c:scaling>
          <c:orientation val="minMax"/>
        </c:scaling>
        <c:delete val="1"/>
        <c:axPos val="b"/>
        <c:numFmt formatCode="General" sourceLinked="1"/>
        <c:majorTickMark val="out"/>
        <c:minorTickMark val="none"/>
        <c:tickLblPos val="nextTo"/>
        <c:crossAx val="543729560"/>
        <c:crosses val="autoZero"/>
        <c:auto val="1"/>
        <c:lblAlgn val="ctr"/>
        <c:lblOffset val="100"/>
        <c:noMultiLvlLbl val="0"/>
      </c:catAx>
      <c:spPr>
        <a:noFill/>
        <a:ln>
          <a:noFill/>
        </a:ln>
        <a:effectLst/>
      </c:spPr>
    </c:plotArea>
    <c:legend>
      <c:legendPos val="t"/>
      <c:layout>
        <c:manualLayout>
          <c:xMode val="edge"/>
          <c:yMode val="edge"/>
          <c:x val="0.34043887135573769"/>
          <c:y val="0.20009832454381177"/>
          <c:w val="0.32626956721245903"/>
          <c:h val="0.1236990042564009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Very or Extremely Concerned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Depression</c:v>
                </c:pt>
                <c:pt idx="1">
                  <c:v>Academic achievement</c:v>
                </c:pt>
                <c:pt idx="2">
                  <c:v>Stress &amp; anxiety</c:v>
                </c:pt>
                <c:pt idx="3">
                  <c:v>Social isolation</c:v>
                </c:pt>
              </c:strCache>
            </c:strRef>
          </c:cat>
          <c:val>
            <c:numRef>
              <c:f>Sheet1!$B$2:$B$5</c:f>
              <c:numCache>
                <c:formatCode>0%</c:formatCode>
                <c:ptCount val="4"/>
                <c:pt idx="0">
                  <c:v>0.36</c:v>
                </c:pt>
                <c:pt idx="1">
                  <c:v>0.39</c:v>
                </c:pt>
                <c:pt idx="2">
                  <c:v>0.4</c:v>
                </c:pt>
                <c:pt idx="3">
                  <c:v>0.5</c:v>
                </c:pt>
              </c:numCache>
            </c:numRef>
          </c:val>
          <c:extLst>
            <c:ext xmlns:c16="http://schemas.microsoft.com/office/drawing/2014/chart" uri="{C3380CC4-5D6E-409C-BE32-E72D297353CC}">
              <c16:uniqueId val="{00000000-8308-4A23-B872-E100B769A206}"/>
            </c:ext>
          </c:extLst>
        </c:ser>
        <c:dLbls>
          <c:showLegendKey val="0"/>
          <c:showVal val="0"/>
          <c:showCatName val="0"/>
          <c:showSerName val="0"/>
          <c:showPercent val="0"/>
          <c:showBubbleSize val="0"/>
        </c:dLbls>
        <c:gapWidth val="182"/>
        <c:axId val="1112152144"/>
        <c:axId val="1112149648"/>
      </c:barChart>
      <c:catAx>
        <c:axId val="111215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12149648"/>
        <c:crosses val="autoZero"/>
        <c:auto val="1"/>
        <c:lblAlgn val="ctr"/>
        <c:lblOffset val="100"/>
        <c:noMultiLvlLbl val="0"/>
      </c:catAx>
      <c:valAx>
        <c:axId val="11121496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2152144"/>
        <c:crosses val="autoZero"/>
        <c:crossBetween val="between"/>
        <c:majorUnit val="0.2"/>
      </c:valAx>
      <c:spPr>
        <a:noFill/>
        <a:ln>
          <a:noFill/>
        </a:ln>
        <a:effectLst/>
      </c:spPr>
    </c:plotArea>
    <c:legend>
      <c:legendPos val="b"/>
      <c:layout>
        <c:manualLayout>
          <c:xMode val="edge"/>
          <c:yMode val="edge"/>
          <c:x val="0.23741046631849994"/>
          <c:y val="0.11134547244094488"/>
          <c:w val="0.55535457408409361"/>
          <c:h val="7.3145552777239442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0.35687</cdr:x>
      <cdr:y>0.1516</cdr:y>
    </cdr:from>
    <cdr:to>
      <cdr:x>0.65515</cdr:x>
      <cdr:y>0.229</cdr:y>
    </cdr:to>
    <cdr:sp macro="" textlink="">
      <cdr:nvSpPr>
        <cdr:cNvPr id="2" name="TextBox 1">
          <a:extLst xmlns:a="http://schemas.openxmlformats.org/drawingml/2006/main">
            <a:ext uri="{FF2B5EF4-FFF2-40B4-BE49-F238E27FC236}">
              <a16:creationId xmlns:a16="http://schemas.microsoft.com/office/drawing/2014/main" id="{2D8C7AF6-D7C8-453A-A76D-A9C9E744F446}"/>
            </a:ext>
          </a:extLst>
        </cdr:cNvPr>
        <cdr:cNvSpPr txBox="1"/>
      </cdr:nvSpPr>
      <cdr:spPr>
        <a:xfrm xmlns:a="http://schemas.openxmlformats.org/drawingml/2006/main">
          <a:off x="1094044" y="726537"/>
          <a:ext cx="914400" cy="37093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dirty="0">
              <a:solidFill>
                <a:schemeClr val="accent1"/>
              </a:solidFill>
            </a:rPr>
            <a:t>Age</a:t>
          </a:r>
        </a:p>
      </cdr:txBody>
    </cdr:sp>
  </cdr:relSizeAnchor>
</c:userShapes>
</file>

<file path=ppt/drawings/drawing2.xml><?xml version="1.0" encoding="utf-8"?>
<c:userShapes xmlns:c="http://schemas.openxmlformats.org/drawingml/2006/chart">
  <cdr:relSizeAnchor xmlns:cdr="http://schemas.openxmlformats.org/drawingml/2006/chartDrawing">
    <cdr:from>
      <cdr:x>0.36256</cdr:x>
      <cdr:y>0.16052</cdr:y>
    </cdr:from>
    <cdr:to>
      <cdr:x>0.64975</cdr:x>
      <cdr:y>0.23256</cdr:y>
    </cdr:to>
    <cdr:sp macro="" textlink="">
      <cdr:nvSpPr>
        <cdr:cNvPr id="2" name="TextBox 1">
          <a:extLst xmlns:a="http://schemas.openxmlformats.org/drawingml/2006/main">
            <a:ext uri="{FF2B5EF4-FFF2-40B4-BE49-F238E27FC236}">
              <a16:creationId xmlns:a16="http://schemas.microsoft.com/office/drawing/2014/main" id="{D6C2B683-892B-4AEF-81B3-25DC6B9535AB}"/>
            </a:ext>
          </a:extLst>
        </cdr:cNvPr>
        <cdr:cNvSpPr txBox="1"/>
      </cdr:nvSpPr>
      <cdr:spPr>
        <a:xfrm xmlns:a="http://schemas.openxmlformats.org/drawingml/2006/main">
          <a:off x="1154344" y="826481"/>
          <a:ext cx="914400" cy="37093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a:solidFill>
                <a:schemeClr val="accent1"/>
              </a:solidFill>
            </a:rPr>
            <a:t>Gender</a:t>
          </a:r>
        </a:p>
      </cdr:txBody>
    </cdr:sp>
  </cdr:relSizeAnchor>
</c:userShapes>
</file>

<file path=ppt/drawings/drawing3.xml><?xml version="1.0" encoding="utf-8"?>
<c:userShapes xmlns:c="http://schemas.openxmlformats.org/drawingml/2006/chart">
  <cdr:relSizeAnchor xmlns:cdr="http://schemas.openxmlformats.org/drawingml/2006/chartDrawing">
    <cdr:from>
      <cdr:x>0.5</cdr:x>
      <cdr:y>0.3589</cdr:y>
    </cdr:from>
    <cdr:to>
      <cdr:x>0.57044</cdr:x>
      <cdr:y>0.3589</cdr:y>
    </cdr:to>
    <cdr:cxnSp macro="">
      <cdr:nvCxnSpPr>
        <cdr:cNvPr id="3" name="Straight Arrow Connector 2">
          <a:extLst xmlns:a="http://schemas.openxmlformats.org/drawingml/2006/main">
            <a:ext uri="{FF2B5EF4-FFF2-40B4-BE49-F238E27FC236}">
              <a16:creationId xmlns:a16="http://schemas.microsoft.com/office/drawing/2014/main" id="{86A2B4E1-C700-462D-BFC0-1C49897FC4D8}"/>
            </a:ext>
          </a:extLst>
        </cdr:cNvPr>
        <cdr:cNvCxnSpPr/>
      </cdr:nvCxnSpPr>
      <cdr:spPr>
        <a:xfrm xmlns:a="http://schemas.openxmlformats.org/drawingml/2006/main" flipH="1">
          <a:off x="1591950" y="1918646"/>
          <a:ext cx="224288" cy="0"/>
        </a:xfrm>
        <a:prstGeom xmlns:a="http://schemas.openxmlformats.org/drawingml/2006/main" prst="straightConnector1">
          <a:avLst/>
        </a:prstGeom>
        <a:ln xmlns:a="http://schemas.openxmlformats.org/drawingml/2006/main">
          <a:solidFill>
            <a:schemeClr val="bg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0.38967</cdr:x>
      <cdr:y>0.17039</cdr:y>
    </cdr:from>
    <cdr:to>
      <cdr:x>0.69022</cdr:x>
      <cdr:y>0.24243</cdr:y>
    </cdr:to>
    <cdr:sp macro="" textlink="">
      <cdr:nvSpPr>
        <cdr:cNvPr id="5" name="TextBox 1">
          <a:extLst xmlns:a="http://schemas.openxmlformats.org/drawingml/2006/main">
            <a:ext uri="{FF2B5EF4-FFF2-40B4-BE49-F238E27FC236}">
              <a16:creationId xmlns:a16="http://schemas.microsoft.com/office/drawing/2014/main" id="{B8D51BCA-0996-4C40-A7C3-570483F55D11}"/>
            </a:ext>
          </a:extLst>
        </cdr:cNvPr>
        <cdr:cNvSpPr txBox="1"/>
      </cdr:nvSpPr>
      <cdr:spPr>
        <a:xfrm xmlns:a="http://schemas.openxmlformats.org/drawingml/2006/main">
          <a:off x="1185550" y="877281"/>
          <a:ext cx="914400" cy="37093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a:solidFill>
                <a:schemeClr val="accent1"/>
              </a:solidFill>
            </a:rPr>
            <a:t>Primary language</a:t>
          </a:r>
        </a:p>
      </cdr:txBody>
    </cdr:sp>
  </cdr:relSizeAnchor>
</c:userShapes>
</file>

<file path=ppt/drawings/drawing4.xml><?xml version="1.0" encoding="utf-8"?>
<c:userShapes xmlns:c="http://schemas.openxmlformats.org/drawingml/2006/chart">
  <cdr:relSizeAnchor xmlns:cdr="http://schemas.openxmlformats.org/drawingml/2006/chartDrawing">
    <cdr:from>
      <cdr:x>0.20023</cdr:x>
      <cdr:y>0.06431</cdr:y>
    </cdr:from>
    <cdr:to>
      <cdr:x>0.3522</cdr:x>
      <cdr:y>0.21602</cdr:y>
    </cdr:to>
    <cdr:sp macro="" textlink="">
      <cdr:nvSpPr>
        <cdr:cNvPr id="2" name="TextBox 1">
          <a:extLst xmlns:a="http://schemas.openxmlformats.org/drawingml/2006/main">
            <a:ext uri="{FF2B5EF4-FFF2-40B4-BE49-F238E27FC236}">
              <a16:creationId xmlns:a16="http://schemas.microsoft.com/office/drawing/2014/main" id="{A16C0840-D189-4741-9027-C1C01E0B3E39}"/>
            </a:ext>
          </a:extLst>
        </cdr:cNvPr>
        <cdr:cNvSpPr txBox="1"/>
      </cdr:nvSpPr>
      <cdr:spPr>
        <a:xfrm xmlns:a="http://schemas.openxmlformats.org/drawingml/2006/main">
          <a:off x="1204833" y="160624"/>
          <a:ext cx="914400" cy="37893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endParaRPr lang="en-US" sz="1800" b="1" dirty="0"/>
        </a:p>
      </cdr:txBody>
    </cdr:sp>
  </cdr:relSizeAnchor>
</c:userShapes>
</file>

<file path=ppt/drawings/drawing5.xml><?xml version="1.0" encoding="utf-8"?>
<c:userShapes xmlns:c="http://schemas.openxmlformats.org/drawingml/2006/chart">
  <cdr:relSizeAnchor xmlns:cdr="http://schemas.openxmlformats.org/drawingml/2006/chartDrawing">
    <cdr:from>
      <cdr:x>0.08724</cdr:x>
      <cdr:y>0.05247</cdr:y>
    </cdr:from>
    <cdr:to>
      <cdr:x>0.77391</cdr:x>
      <cdr:y>0.28027</cdr:y>
    </cdr:to>
    <cdr:sp macro="" textlink="">
      <cdr:nvSpPr>
        <cdr:cNvPr id="2" name="TextBox 1">
          <a:extLst xmlns:a="http://schemas.openxmlformats.org/drawingml/2006/main">
            <a:ext uri="{FF2B5EF4-FFF2-40B4-BE49-F238E27FC236}">
              <a16:creationId xmlns:a16="http://schemas.microsoft.com/office/drawing/2014/main" id="{C25798F9-256F-40E7-A54B-DD504CA422AC}"/>
            </a:ext>
          </a:extLst>
        </cdr:cNvPr>
        <cdr:cNvSpPr txBox="1"/>
      </cdr:nvSpPr>
      <cdr:spPr>
        <a:xfrm xmlns:a="http://schemas.openxmlformats.org/drawingml/2006/main">
          <a:off x="697056" y="224992"/>
          <a:ext cx="5486401" cy="976746"/>
        </a:xfrm>
        <a:prstGeom xmlns:a="http://schemas.openxmlformats.org/drawingml/2006/main" prst="rect">
          <a:avLst/>
        </a:prstGeom>
        <a:ln xmlns:a="http://schemas.openxmlformats.org/drawingml/2006/main">
          <a:noFill/>
        </a:ln>
      </cdr:spPr>
      <cdr:txBody>
        <a:bodyPr xmlns:a="http://schemas.openxmlformats.org/drawingml/2006/main" vertOverflow="clip" wrap="none" rtlCol="0"/>
        <a:lstStyle xmlns:a="http://schemas.openxmlformats.org/drawingml/2006/main"/>
        <a:p xmlns:a="http://schemas.openxmlformats.org/drawingml/2006/main">
          <a:r>
            <a:rPr lang="en-US" sz="1800" dirty="0">
              <a:solidFill>
                <a:srgbClr val="002060"/>
              </a:solidFill>
            </a:rPr>
            <a:t>How easy or hard to you think it would be for a teen </a:t>
          </a:r>
        </a:p>
        <a:p xmlns:a="http://schemas.openxmlformats.org/drawingml/2006/main">
          <a:r>
            <a:rPr lang="en-US" sz="1800" dirty="0">
              <a:solidFill>
                <a:srgbClr val="002060"/>
              </a:solidFill>
            </a:rPr>
            <a:t>in your child’s grade to get access to: </a:t>
          </a:r>
        </a:p>
        <a:p xmlns:a="http://schemas.openxmlformats.org/drawingml/2006/main">
          <a:r>
            <a:rPr lang="en-US" sz="1800" dirty="0">
              <a:solidFill>
                <a:srgbClr val="002060"/>
              </a:solidFill>
            </a:rPr>
            <a:t>		“Somewhat or Very Easy”</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87" tIns="46244" rIns="92487" bIns="46244" rtlCol="0"/>
          <a:lstStyle>
            <a:lvl1pPr algn="r">
              <a:defRPr sz="1200"/>
            </a:lvl1pPr>
          </a:lstStyle>
          <a:p>
            <a:fld id="{DE8B91FF-5FEA-4007-8467-F96C3FCFBA7D}" type="datetimeFigureOut">
              <a:rPr lang="en-US" smtClean="0"/>
              <a:t>4/29/2021</a:t>
            </a:fld>
            <a:endParaRPr lang="en-US"/>
          </a:p>
        </p:txBody>
      </p:sp>
      <p:sp>
        <p:nvSpPr>
          <p:cNvPr id="4" name="Footer Placeholder 3"/>
          <p:cNvSpPr>
            <a:spLocks noGrp="1"/>
          </p:cNvSpPr>
          <p:nvPr>
            <p:ph type="ftr" sz="quarter" idx="2"/>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2487" tIns="46244" rIns="92487" bIns="46244" rtlCol="0" anchor="b"/>
          <a:lstStyle>
            <a:lvl1pPr algn="r">
              <a:defRPr sz="1200"/>
            </a:lvl1pPr>
          </a:lstStyle>
          <a:p>
            <a:fld id="{73E61C37-0516-4DEC-AD81-6669020B39A6}" type="slidenum">
              <a:rPr lang="en-US" smtClean="0"/>
              <a:t>‹#›</a:t>
            </a:fld>
            <a:endParaRPr lang="en-US"/>
          </a:p>
        </p:txBody>
      </p:sp>
    </p:spTree>
    <p:extLst>
      <p:ext uri="{BB962C8B-B14F-4D97-AF65-F5344CB8AC3E}">
        <p14:creationId xmlns:p14="http://schemas.microsoft.com/office/powerpoint/2010/main" val="1301285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fld id="{2B2505C1-2889-7143-8184-A6EEEF5D4A0D}" type="datetimeFigureOut">
              <a:rPr lang="en-US" smtClean="0"/>
              <a:t>4/29/2021</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E4B31649-6963-8749-A175-A83ECD4F5F2C}" type="slidenum">
              <a:rPr lang="en-US" smtClean="0"/>
              <a:t>‹#›</a:t>
            </a:fld>
            <a:endParaRPr lang="en-US"/>
          </a:p>
        </p:txBody>
      </p:sp>
    </p:spTree>
    <p:extLst>
      <p:ext uri="{BB962C8B-B14F-4D97-AF65-F5344CB8AC3E}">
        <p14:creationId xmlns:p14="http://schemas.microsoft.com/office/powerpoint/2010/main" val="48295868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versions available via Survey Monkey link. </a:t>
            </a:r>
          </a:p>
          <a:p>
            <a:r>
              <a:rPr lang="en-US" dirty="0"/>
              <a:t>273 in English (93.5%)</a:t>
            </a:r>
          </a:p>
          <a:p>
            <a:r>
              <a:rPr lang="en-US" dirty="0"/>
              <a:t>18 in Spanish (6.2%)</a:t>
            </a:r>
          </a:p>
          <a:p>
            <a:r>
              <a:rPr lang="en-US" dirty="0"/>
              <a:t>1 in Creole (.3%)</a:t>
            </a:r>
          </a:p>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1</a:t>
            </a:fld>
            <a:endParaRPr lang="en-US"/>
          </a:p>
        </p:txBody>
      </p:sp>
    </p:spTree>
    <p:extLst>
      <p:ext uri="{BB962C8B-B14F-4D97-AF65-F5344CB8AC3E}">
        <p14:creationId xmlns:p14="http://schemas.microsoft.com/office/powerpoint/2010/main" val="2644106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only </a:t>
            </a:r>
          </a:p>
          <a:p>
            <a:r>
              <a:rPr lang="en-US" dirty="0"/>
              <a:t>2</a:t>
            </a:r>
            <a:r>
              <a:rPr lang="en-US" baseline="30000" dirty="0"/>
              <a:t>nd</a:t>
            </a:r>
            <a:r>
              <a:rPr lang="en-US" dirty="0"/>
              <a:t> half of survey was for parents of MS and HS students only – </a:t>
            </a:r>
          </a:p>
          <a:p>
            <a:r>
              <a:rPr lang="en-US" dirty="0"/>
              <a:t>102 total respondents (1 did not complete the ‘oldest child’ question) </a:t>
            </a:r>
          </a:p>
          <a:p>
            <a:endParaRPr lang="en-US" dirty="0"/>
          </a:p>
          <a:p>
            <a:r>
              <a:rPr lang="en-US" dirty="0"/>
              <a:t>Range was: </a:t>
            </a:r>
          </a:p>
          <a:p>
            <a:r>
              <a:rPr lang="en-US" dirty="0"/>
              <a:t>not at all concerned</a:t>
            </a:r>
          </a:p>
          <a:p>
            <a:r>
              <a:rPr lang="en-US" dirty="0"/>
              <a:t>Slightly concerned</a:t>
            </a:r>
          </a:p>
          <a:p>
            <a:r>
              <a:rPr lang="en-US" dirty="0"/>
              <a:t>Very concerned</a:t>
            </a:r>
          </a:p>
          <a:p>
            <a:r>
              <a:rPr lang="en-US" dirty="0"/>
              <a:t>Extremely concerned</a:t>
            </a:r>
          </a:p>
          <a:p>
            <a:endParaRPr lang="en-US" dirty="0"/>
          </a:p>
          <a:p>
            <a:r>
              <a:rPr lang="en-US" dirty="0"/>
              <a:t>Academic achievement COMPARED TO LAST YEAR</a:t>
            </a:r>
          </a:p>
        </p:txBody>
      </p:sp>
      <p:sp>
        <p:nvSpPr>
          <p:cNvPr id="4" name="Slide Number Placeholder 3"/>
          <p:cNvSpPr>
            <a:spLocks noGrp="1"/>
          </p:cNvSpPr>
          <p:nvPr>
            <p:ph type="sldNum" sz="quarter" idx="5"/>
          </p:nvPr>
        </p:nvSpPr>
        <p:spPr/>
        <p:txBody>
          <a:bodyPr/>
          <a:lstStyle/>
          <a:p>
            <a:fld id="{E4B31649-6963-8749-A175-A83ECD4F5F2C}" type="slidenum">
              <a:rPr lang="en-US" smtClean="0"/>
              <a:t>10</a:t>
            </a:fld>
            <a:endParaRPr lang="en-US"/>
          </a:p>
        </p:txBody>
      </p:sp>
    </p:spTree>
    <p:extLst>
      <p:ext uri="{BB962C8B-B14F-4D97-AF65-F5344CB8AC3E}">
        <p14:creationId xmlns:p14="http://schemas.microsoft.com/office/powerpoint/2010/main" val="1384678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Themes:</a:t>
            </a:r>
          </a:p>
          <a:p>
            <a:r>
              <a:rPr lang="en-US" dirty="0"/>
              <a:t>Increased anxiety (1 related to income decrease)</a:t>
            </a:r>
          </a:p>
          <a:p>
            <a:endParaRPr lang="en-US" dirty="0"/>
          </a:p>
          <a:p>
            <a:r>
              <a:rPr lang="en-US" dirty="0"/>
              <a:t>Impact of covid affects so many areas of life (underreported) </a:t>
            </a:r>
          </a:p>
          <a:p>
            <a:endParaRPr lang="en-US" dirty="0"/>
          </a:p>
          <a:p>
            <a:r>
              <a:rPr lang="en-US" dirty="0"/>
              <a:t>Big concern for people who live alone or isolated</a:t>
            </a:r>
          </a:p>
          <a:p>
            <a:endParaRPr lang="en-US" dirty="0"/>
          </a:p>
          <a:p>
            <a:r>
              <a:rPr lang="en-US" dirty="0"/>
              <a:t>1 comment  - more people are willing to talk about mental health</a:t>
            </a:r>
          </a:p>
        </p:txBody>
      </p:sp>
      <p:sp>
        <p:nvSpPr>
          <p:cNvPr id="4" name="Slide Number Placeholder 3"/>
          <p:cNvSpPr>
            <a:spLocks noGrp="1"/>
          </p:cNvSpPr>
          <p:nvPr>
            <p:ph type="sldNum" sz="quarter" idx="5"/>
          </p:nvPr>
        </p:nvSpPr>
        <p:spPr/>
        <p:txBody>
          <a:bodyPr/>
          <a:lstStyle/>
          <a:p>
            <a:fld id="{E4B31649-6963-8749-A175-A83ECD4F5F2C}" type="slidenum">
              <a:rPr lang="en-US" smtClean="0"/>
              <a:t>11</a:t>
            </a:fld>
            <a:endParaRPr lang="en-US"/>
          </a:p>
        </p:txBody>
      </p:sp>
    </p:spTree>
    <p:extLst>
      <p:ext uri="{BB962C8B-B14F-4D97-AF65-F5344CB8AC3E}">
        <p14:creationId xmlns:p14="http://schemas.microsoft.com/office/powerpoint/2010/main" val="4006106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B31649-6963-8749-A175-A83ECD4F5F2C}" type="slidenum">
              <a:rPr lang="en-US" smtClean="0"/>
              <a:t>12</a:t>
            </a:fld>
            <a:endParaRPr lang="en-US"/>
          </a:p>
        </p:txBody>
      </p:sp>
    </p:spTree>
    <p:extLst>
      <p:ext uri="{BB962C8B-B14F-4D97-AF65-F5344CB8AC3E}">
        <p14:creationId xmlns:p14="http://schemas.microsoft.com/office/powerpoint/2010/main" val="1345282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Which of the following services are you aware of that connect people in need to available resources? (n=289)</a:t>
            </a:r>
          </a:p>
          <a:p>
            <a:r>
              <a:rPr lang="en-US" dirty="0"/>
              <a:t>Which of the following free supports &amp; resources for Norwalk youth are you aware of? (n=88)</a:t>
            </a:r>
          </a:p>
        </p:txBody>
      </p:sp>
      <p:sp>
        <p:nvSpPr>
          <p:cNvPr id="4" name="Slide Number Placeholder 3"/>
          <p:cNvSpPr>
            <a:spLocks noGrp="1"/>
          </p:cNvSpPr>
          <p:nvPr>
            <p:ph type="sldNum" sz="quarter" idx="5"/>
          </p:nvPr>
        </p:nvSpPr>
        <p:spPr/>
        <p:txBody>
          <a:bodyPr/>
          <a:lstStyle/>
          <a:p>
            <a:fld id="{E4B31649-6963-8749-A175-A83ECD4F5F2C}" type="slidenum">
              <a:rPr lang="en-US" smtClean="0"/>
              <a:t>13</a:t>
            </a:fld>
            <a:endParaRPr lang="en-US"/>
          </a:p>
        </p:txBody>
      </p:sp>
    </p:spTree>
    <p:extLst>
      <p:ext uri="{BB962C8B-B14F-4D97-AF65-F5344CB8AC3E}">
        <p14:creationId xmlns:p14="http://schemas.microsoft.com/office/powerpoint/2010/main" val="2329271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14</a:t>
            </a:fld>
            <a:endParaRPr lang="en-US"/>
          </a:p>
        </p:txBody>
      </p:sp>
    </p:spTree>
    <p:extLst>
      <p:ext uri="{BB962C8B-B14F-4D97-AF65-F5344CB8AC3E}">
        <p14:creationId xmlns:p14="http://schemas.microsoft.com/office/powerpoint/2010/main" val="3855391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15</a:t>
            </a:fld>
            <a:endParaRPr lang="en-US"/>
          </a:p>
        </p:txBody>
      </p:sp>
    </p:spTree>
    <p:extLst>
      <p:ext uri="{BB962C8B-B14F-4D97-AF65-F5344CB8AC3E}">
        <p14:creationId xmlns:p14="http://schemas.microsoft.com/office/powerpoint/2010/main" val="2497227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solidFill>
                  <a:srgbClr val="000000"/>
                </a:solidFill>
                <a:latin typeface="Calibri" panose="020F0502020204030204" pitchFamily="34" charset="0"/>
                <a:ea typeface="Calibri" panose="020F0502020204030204" pitchFamily="34" charset="0"/>
                <a:cs typeface="Calibri" panose="020F0502020204030204" pitchFamily="34" charset="0"/>
              </a:rPr>
              <a:t>Strongly disagree, disagree, neither agree or disagree, agree, strongly agree</a:t>
            </a:r>
          </a:p>
          <a:p>
            <a:r>
              <a:rPr lang="en-US" sz="1800" b="1" dirty="0">
                <a:solidFill>
                  <a:srgbClr val="000000"/>
                </a:solidFill>
                <a:latin typeface="Calibri" panose="020F0502020204030204" pitchFamily="34" charset="0"/>
                <a:ea typeface="Calibri" panose="020F0502020204030204" pitchFamily="34" charset="0"/>
                <a:cs typeface="Calibri" panose="020F0502020204030204" pitchFamily="34" charset="0"/>
              </a:rPr>
              <a:t>Please choose the response that best describes how you feel: n=270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ea typeface="Calibri" panose="020F0502020204030204" pitchFamily="34" charset="0"/>
                <a:cs typeface="Calibri" panose="020F0502020204030204" pitchFamily="34" charset="0"/>
              </a:rPr>
              <a:t>Alcohol consumption is common at our local beaches.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ea typeface="Calibri" panose="020F0502020204030204" pitchFamily="34" charset="0"/>
                <a:cs typeface="Calibri" panose="020F0502020204030204" pitchFamily="34" charset="0"/>
              </a:rPr>
              <a:t>Alcohol consumption is common on school grounds when families are attending sports games or band concerts.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ea typeface="Calibri" panose="020F0502020204030204" pitchFamily="34" charset="0"/>
                <a:cs typeface="Calibri" panose="020F0502020204030204" pitchFamily="34" charset="0"/>
              </a:rPr>
              <a:t>Drinking alcohol is a normal part of growing up.</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latin typeface="Calibri" panose="020F0502020204030204" pitchFamily="34" charset="0"/>
                <a:ea typeface="Calibri" panose="020F0502020204030204" pitchFamily="34" charset="0"/>
                <a:cs typeface="Calibri" panose="020F0502020204030204" pitchFamily="34" charset="0"/>
              </a:rPr>
              <a:t>It is easy to find substance-free social activities in our community.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16</a:t>
            </a:fld>
            <a:endParaRPr lang="en-US"/>
          </a:p>
        </p:txBody>
      </p:sp>
    </p:spTree>
    <p:extLst>
      <p:ext uri="{BB962C8B-B14F-4D97-AF65-F5344CB8AC3E}">
        <p14:creationId xmlns:p14="http://schemas.microsoft.com/office/powerpoint/2010/main" val="1932970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solidFill>
                  <a:srgbClr val="000000"/>
                </a:solidFill>
                <a:latin typeface="Calibri" panose="020F0502020204030204" pitchFamily="34" charset="0"/>
                <a:ea typeface="Calibri" panose="020F0502020204030204" pitchFamily="34" charset="0"/>
                <a:cs typeface="Calibri" panose="020F0502020204030204" pitchFamily="34" charset="0"/>
              </a:rPr>
              <a:t>Strongly disagree, disagree, neither agree or disagree, agree, strongly agree</a:t>
            </a:r>
          </a:p>
          <a:p>
            <a:r>
              <a:rPr lang="en-US" sz="1800" b="1" dirty="0">
                <a:solidFill>
                  <a:srgbClr val="000000"/>
                </a:solidFill>
                <a:latin typeface="Calibri" panose="020F0502020204030204" pitchFamily="34" charset="0"/>
                <a:ea typeface="Calibri" panose="020F0502020204030204" pitchFamily="34" charset="0"/>
                <a:cs typeface="Calibri" panose="020F0502020204030204" pitchFamily="34" charset="0"/>
              </a:rPr>
              <a:t>Please choose the response that best describes how you feel: </a:t>
            </a:r>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n=270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In our community, marijuana (weed, THC) is commonly used in homes.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Using marijuana (weed, THC) is a normal part of growing up.</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It is okay to</a:t>
            </a:r>
            <a:r>
              <a:rPr lang="en-US" sz="1800" spc="-79"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use marijuana recreationally.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Vaping nicotine (e-cigarettes, JUUL, Puff Bars, Blue, etc.) is socially acceptable.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Vaping nicotine is safer than smoking cigarettes.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17</a:t>
            </a:fld>
            <a:endParaRPr lang="en-US"/>
          </a:p>
        </p:txBody>
      </p:sp>
    </p:spTree>
    <p:extLst>
      <p:ext uri="{BB962C8B-B14F-4D97-AF65-F5344CB8AC3E}">
        <p14:creationId xmlns:p14="http://schemas.microsoft.com/office/powerpoint/2010/main" val="2489467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 communication &amp; limiting access</a:t>
            </a:r>
          </a:p>
        </p:txBody>
      </p:sp>
      <p:sp>
        <p:nvSpPr>
          <p:cNvPr id="4" name="Slide Number Placeholder 3"/>
          <p:cNvSpPr>
            <a:spLocks noGrp="1"/>
          </p:cNvSpPr>
          <p:nvPr>
            <p:ph type="sldNum" sz="quarter" idx="5"/>
          </p:nvPr>
        </p:nvSpPr>
        <p:spPr/>
        <p:txBody>
          <a:bodyPr/>
          <a:lstStyle/>
          <a:p>
            <a:fld id="{E4B31649-6963-8749-A175-A83ECD4F5F2C}" type="slidenum">
              <a:rPr lang="en-US" smtClean="0"/>
              <a:t>18</a:t>
            </a:fld>
            <a:endParaRPr lang="en-US"/>
          </a:p>
        </p:txBody>
      </p:sp>
    </p:spTree>
    <p:extLst>
      <p:ext uri="{BB962C8B-B14F-4D97-AF65-F5344CB8AC3E}">
        <p14:creationId xmlns:p14="http://schemas.microsoft.com/office/powerpoint/2010/main" val="4231953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3817">
              <a:defRPr/>
            </a:pP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FAMILY NORMS – discuss impact</a:t>
            </a:r>
          </a:p>
          <a:p>
            <a:pPr defTabSz="453817">
              <a:defRPr/>
            </a:pP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Strongly disagree, disagree, neither agree or disagree, agree, strongly agree</a:t>
            </a:r>
          </a:p>
          <a:p>
            <a:r>
              <a:rPr lang="en-US" sz="1800" b="1" dirty="0">
                <a:solidFill>
                  <a:srgbClr val="000000"/>
                </a:solidFill>
                <a:latin typeface="Calibri" panose="020F0502020204030204" pitchFamily="34" charset="0"/>
                <a:ea typeface="Calibri" panose="020F0502020204030204" pitchFamily="34" charset="0"/>
                <a:cs typeface="Calibri" panose="020F0502020204030204" pitchFamily="34" charset="0"/>
              </a:rPr>
              <a:t>Please choose the response that best describes how you feel:</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n=102</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rPr>
              <a:t>I have very little control over whether my teen drinks alcohol. </a:t>
            </a:r>
            <a:endParaRPr lang="en-US"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rPr>
              <a:t>I have very little control over whether my teen uses marijuana (weed, cannabis, edibles, THC).</a:t>
            </a:r>
            <a:endParaRPr lang="en-US"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rPr>
              <a:t>I think teenagers should be allowed to drink during high school, so they learn how to drink responsibly.</a:t>
            </a:r>
            <a:endParaRPr lang="en-US"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rPr>
              <a:t>I prefer that my child drink at our house to avoid driving under the influence. </a:t>
            </a:r>
            <a:endParaRPr lang="en-US"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rPr>
              <a:t>I teach my child not to drink until they are 21 or older.</a:t>
            </a:r>
            <a:endParaRPr lang="en-US" sz="1800" dirty="0">
              <a:latin typeface="Times New Roman" panose="02020603050405020304" pitchFamily="18" charset="0"/>
              <a:ea typeface="Times New Roman" panose="02020603050405020304" pitchFamily="18" charset="0"/>
            </a:endParaRPr>
          </a:p>
          <a:p>
            <a:r>
              <a:rPr lang="en-US" sz="1800" dirty="0">
                <a:solidFill>
                  <a:srgbClr val="000000"/>
                </a:solidFill>
                <a:latin typeface="Calibri" panose="020F0502020204030204" pitchFamily="34" charset="0"/>
                <a:ea typeface="Calibri" panose="020F0502020204030204" pitchFamily="34" charset="0"/>
              </a:rPr>
              <a:t>I teach my child that marijuana is an illegal drug.</a:t>
            </a:r>
            <a:endParaRPr lang="en-US" sz="1800"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19</a:t>
            </a:fld>
            <a:endParaRPr lang="en-US"/>
          </a:p>
        </p:txBody>
      </p:sp>
    </p:spTree>
    <p:extLst>
      <p:ext uri="{BB962C8B-B14F-4D97-AF65-F5344CB8AC3E}">
        <p14:creationId xmlns:p14="http://schemas.microsoft.com/office/powerpoint/2010/main" val="529041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one aspect of our data collection. Also did focus groups in the fall and are about to conduct a survey in schools.</a:t>
            </a:r>
          </a:p>
        </p:txBody>
      </p:sp>
      <p:sp>
        <p:nvSpPr>
          <p:cNvPr id="4" name="Slide Number Placeholder 3"/>
          <p:cNvSpPr>
            <a:spLocks noGrp="1"/>
          </p:cNvSpPr>
          <p:nvPr>
            <p:ph type="sldNum" sz="quarter" idx="5"/>
          </p:nvPr>
        </p:nvSpPr>
        <p:spPr/>
        <p:txBody>
          <a:bodyPr/>
          <a:lstStyle/>
          <a:p>
            <a:fld id="{E4B31649-6963-8749-A175-A83ECD4F5F2C}" type="slidenum">
              <a:rPr lang="en-US" smtClean="0"/>
              <a:t>2</a:t>
            </a:fld>
            <a:endParaRPr lang="en-US"/>
          </a:p>
        </p:txBody>
      </p:sp>
    </p:spTree>
    <p:extLst>
      <p:ext uri="{BB962C8B-B14F-4D97-AF65-F5344CB8AC3E}">
        <p14:creationId xmlns:p14="http://schemas.microsoft.com/office/powerpoint/2010/main" val="23421749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does this relate to what youth are saying about access to substances? </a:t>
            </a:r>
          </a:p>
        </p:txBody>
      </p:sp>
      <p:sp>
        <p:nvSpPr>
          <p:cNvPr id="4" name="Slide Number Placeholder 3"/>
          <p:cNvSpPr>
            <a:spLocks noGrp="1"/>
          </p:cNvSpPr>
          <p:nvPr>
            <p:ph type="sldNum" sz="quarter" idx="5"/>
          </p:nvPr>
        </p:nvSpPr>
        <p:spPr/>
        <p:txBody>
          <a:bodyPr/>
          <a:lstStyle/>
          <a:p>
            <a:fld id="{E4B31649-6963-8749-A175-A83ECD4F5F2C}" type="slidenum">
              <a:rPr lang="en-US" smtClean="0"/>
              <a:t>20</a:t>
            </a:fld>
            <a:endParaRPr lang="en-US"/>
          </a:p>
        </p:txBody>
      </p:sp>
    </p:spTree>
    <p:extLst>
      <p:ext uri="{BB962C8B-B14F-4D97-AF65-F5344CB8AC3E}">
        <p14:creationId xmlns:p14="http://schemas.microsoft.com/office/powerpoint/2010/main" val="11420835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October 19</a:t>
            </a:r>
            <a:r>
              <a:rPr lang="en-US" baseline="30000" dirty="0"/>
              <a:t>th</a:t>
            </a:r>
            <a:r>
              <a:rPr lang="en-US" dirty="0"/>
              <a:t> 2 virtual focus groups at Brien McMahon HS – during Health class.</a:t>
            </a:r>
          </a:p>
          <a:p>
            <a:r>
              <a:rPr lang="en-US" dirty="0"/>
              <a:t>All juniors and seniors. 22 students in total.</a:t>
            </a:r>
          </a:p>
          <a:p>
            <a:r>
              <a:rPr lang="en-US" b="1" dirty="0">
                <a:solidFill>
                  <a:schemeClr val="tx1">
                    <a:lumMod val="75000"/>
                    <a:lumOff val="25000"/>
                  </a:schemeClr>
                </a:solidFill>
              </a:rPr>
              <a:t>ALCOHOL:</a:t>
            </a:r>
          </a:p>
          <a:p>
            <a:pPr lvl="0"/>
            <a:r>
              <a:rPr lang="en-US" dirty="0">
                <a:solidFill>
                  <a:schemeClr val="tx1">
                    <a:lumMod val="75000"/>
                    <a:lumOff val="25000"/>
                  </a:schemeClr>
                </a:solidFill>
              </a:rPr>
              <a:t>Ease of Access</a:t>
            </a:r>
          </a:p>
          <a:p>
            <a:pPr lvl="1"/>
            <a:r>
              <a:rPr lang="en-US" dirty="0">
                <a:solidFill>
                  <a:schemeClr val="tx1">
                    <a:lumMod val="75000"/>
                    <a:lumOff val="25000"/>
                  </a:schemeClr>
                </a:solidFill>
              </a:rPr>
              <a:t>Majority of youth felt it was </a:t>
            </a:r>
            <a:r>
              <a:rPr lang="en-US" b="1" dirty="0">
                <a:solidFill>
                  <a:schemeClr val="tx1">
                    <a:lumMod val="75000"/>
                    <a:lumOff val="25000"/>
                  </a:schemeClr>
                </a:solidFill>
              </a:rPr>
              <a:t>Easy</a:t>
            </a:r>
            <a:r>
              <a:rPr lang="en-US" dirty="0">
                <a:solidFill>
                  <a:schemeClr val="tx1">
                    <a:lumMod val="75000"/>
                    <a:lumOff val="25000"/>
                  </a:schemeClr>
                </a:solidFill>
              </a:rPr>
              <a:t> to get access to alcohol</a:t>
            </a:r>
          </a:p>
          <a:p>
            <a:pPr lvl="1"/>
            <a:r>
              <a:rPr lang="en-US" dirty="0">
                <a:solidFill>
                  <a:schemeClr val="tx1">
                    <a:lumMod val="75000"/>
                    <a:lumOff val="25000"/>
                  </a:schemeClr>
                </a:solidFill>
              </a:rPr>
              <a:t>2 students who indicated it would be </a:t>
            </a:r>
            <a:r>
              <a:rPr lang="en-US" b="1" dirty="0">
                <a:solidFill>
                  <a:schemeClr val="tx1">
                    <a:lumMod val="75000"/>
                    <a:lumOff val="25000"/>
                  </a:schemeClr>
                </a:solidFill>
              </a:rPr>
              <a:t>hard</a:t>
            </a:r>
            <a:r>
              <a:rPr lang="en-US" dirty="0">
                <a:solidFill>
                  <a:schemeClr val="tx1">
                    <a:lumMod val="75000"/>
                    <a:lumOff val="25000"/>
                  </a:schemeClr>
                </a:solidFill>
              </a:rPr>
              <a:t> stated that they would never take it from their home.</a:t>
            </a:r>
          </a:p>
          <a:p>
            <a:pPr lvl="0"/>
            <a:r>
              <a:rPr lang="en-US" dirty="0">
                <a:solidFill>
                  <a:schemeClr val="tx1">
                    <a:lumMod val="75000"/>
                    <a:lumOff val="25000"/>
                  </a:schemeClr>
                </a:solidFill>
              </a:rPr>
              <a:t>Where is access from?</a:t>
            </a:r>
          </a:p>
          <a:p>
            <a:pPr lvl="1"/>
            <a:r>
              <a:rPr lang="en-US" dirty="0">
                <a:solidFill>
                  <a:schemeClr val="tx1">
                    <a:lumMod val="75000"/>
                    <a:lumOff val="25000"/>
                  </a:schemeClr>
                </a:solidFill>
              </a:rPr>
              <a:t>Older siblings/friends (3)</a:t>
            </a:r>
          </a:p>
          <a:p>
            <a:pPr lvl="1"/>
            <a:r>
              <a:rPr lang="en-US" dirty="0">
                <a:solidFill>
                  <a:schemeClr val="tx1">
                    <a:lumMod val="75000"/>
                    <a:lumOff val="25000"/>
                  </a:schemeClr>
                </a:solidFill>
              </a:rPr>
              <a:t>Parents' stash/homes (4)</a:t>
            </a:r>
          </a:p>
          <a:p>
            <a:pPr lvl="1"/>
            <a:r>
              <a:rPr lang="en-US" dirty="0">
                <a:solidFill>
                  <a:schemeClr val="tx1">
                    <a:lumMod val="75000"/>
                    <a:lumOff val="25000"/>
                  </a:schemeClr>
                </a:solidFill>
              </a:rPr>
              <a:t>Stores (3)</a:t>
            </a:r>
          </a:p>
          <a:p>
            <a:pPr lvl="0"/>
            <a:r>
              <a:rPr lang="en-US" b="1" dirty="0">
                <a:solidFill>
                  <a:schemeClr val="tx1">
                    <a:lumMod val="75000"/>
                    <a:lumOff val="25000"/>
                  </a:schemeClr>
                </a:solidFill>
              </a:rPr>
              <a:t>MARIJUANA:</a:t>
            </a:r>
          </a:p>
          <a:p>
            <a:pPr lvl="0"/>
            <a:r>
              <a:rPr lang="en-US" dirty="0">
                <a:solidFill>
                  <a:schemeClr val="tx1">
                    <a:lumMod val="75000"/>
                    <a:lumOff val="25000"/>
                  </a:schemeClr>
                </a:solidFill>
              </a:rPr>
              <a:t>Where is access from?</a:t>
            </a:r>
          </a:p>
          <a:p>
            <a:pPr lvl="1"/>
            <a:r>
              <a:rPr lang="en-US" dirty="0">
                <a:solidFill>
                  <a:schemeClr val="tx1">
                    <a:lumMod val="75000"/>
                    <a:lumOff val="25000"/>
                  </a:schemeClr>
                </a:solidFill>
              </a:rPr>
              <a:t>Social media – Snapchat</a:t>
            </a:r>
          </a:p>
          <a:p>
            <a:pPr lvl="1"/>
            <a:r>
              <a:rPr lang="en-US" dirty="0">
                <a:solidFill>
                  <a:schemeClr val="tx1">
                    <a:lumMod val="75000"/>
                    <a:lumOff val="25000"/>
                  </a:schemeClr>
                </a:solidFill>
              </a:rPr>
              <a:t>Plugs</a:t>
            </a:r>
          </a:p>
          <a:p>
            <a:pPr lvl="1"/>
            <a:r>
              <a:rPr lang="en-US" dirty="0">
                <a:solidFill>
                  <a:schemeClr val="tx1">
                    <a:lumMod val="75000"/>
                    <a:lumOff val="25000"/>
                  </a:schemeClr>
                </a:solidFill>
              </a:rPr>
              <a:t>School</a:t>
            </a:r>
          </a:p>
          <a:p>
            <a:pPr lvl="1"/>
            <a:r>
              <a:rPr lang="en-US" dirty="0">
                <a:solidFill>
                  <a:schemeClr val="tx1">
                    <a:lumMod val="75000"/>
                    <a:lumOff val="25000"/>
                  </a:schemeClr>
                </a:solidFill>
              </a:rPr>
              <a:t>Friends</a:t>
            </a:r>
          </a:p>
          <a:p>
            <a:pPr lvl="1"/>
            <a:r>
              <a:rPr lang="en-US" dirty="0">
                <a:solidFill>
                  <a:schemeClr val="tx1">
                    <a:lumMod val="75000"/>
                    <a:lumOff val="25000"/>
                  </a:schemeClr>
                </a:solidFill>
              </a:rPr>
              <a:t>Parents – one female said she know about parents who give their child permission to use marijuana</a:t>
            </a:r>
          </a:p>
          <a:p>
            <a:pPr lvl="0"/>
            <a:r>
              <a:rPr lang="en-US" b="1" dirty="0">
                <a:solidFill>
                  <a:schemeClr val="tx1">
                    <a:lumMod val="75000"/>
                    <a:lumOff val="25000"/>
                  </a:schemeClr>
                </a:solidFill>
              </a:rPr>
              <a:t>VAPING</a:t>
            </a:r>
          </a:p>
          <a:p>
            <a:pPr lvl="0"/>
            <a:r>
              <a:rPr lang="en-US">
                <a:solidFill>
                  <a:schemeClr val="tx1">
                    <a:lumMod val="75000"/>
                    <a:lumOff val="25000"/>
                  </a:schemeClr>
                </a:solidFill>
              </a:rPr>
              <a:t>Where </a:t>
            </a:r>
            <a:r>
              <a:rPr lang="en-US" dirty="0">
                <a:solidFill>
                  <a:schemeClr val="tx1">
                    <a:lumMod val="75000"/>
                    <a:lumOff val="25000"/>
                  </a:schemeClr>
                </a:solidFill>
              </a:rPr>
              <a:t>is access from?</a:t>
            </a:r>
          </a:p>
          <a:p>
            <a:pPr lvl="2"/>
            <a:r>
              <a:rPr lang="en-US" dirty="0">
                <a:solidFill>
                  <a:schemeClr val="tx1">
                    <a:lumMod val="75000"/>
                    <a:lumOff val="25000"/>
                  </a:schemeClr>
                </a:solidFill>
              </a:rPr>
              <a:t>Stores (some places don’t card)</a:t>
            </a:r>
          </a:p>
          <a:p>
            <a:pPr lvl="2"/>
            <a:r>
              <a:rPr lang="en-US" dirty="0">
                <a:solidFill>
                  <a:schemeClr val="tx1">
                    <a:lumMod val="75000"/>
                    <a:lumOff val="25000"/>
                  </a:schemeClr>
                </a:solidFill>
              </a:rPr>
              <a:t>Gas stations (not checking IDs) “my friend can just go buy at a gas station and is not carded”</a:t>
            </a:r>
          </a:p>
          <a:p>
            <a:pPr lvl="2"/>
            <a:r>
              <a:rPr lang="en-US" dirty="0">
                <a:solidFill>
                  <a:schemeClr val="tx1">
                    <a:lumMod val="75000"/>
                    <a:lumOff val="25000"/>
                  </a:schemeClr>
                </a:solidFill>
              </a:rPr>
              <a:t>Students selling to students (in school too)</a:t>
            </a:r>
          </a:p>
          <a:p>
            <a:pPr lvl="2"/>
            <a:r>
              <a:rPr lang="en-US" dirty="0">
                <a:solidFill>
                  <a:schemeClr val="tx1">
                    <a:lumMod val="75000"/>
                    <a:lumOff val="25000"/>
                  </a:schemeClr>
                </a:solidFill>
              </a:rPr>
              <a:t>Friends</a:t>
            </a:r>
          </a:p>
          <a:p>
            <a:endParaRPr lang="en-US" dirty="0"/>
          </a:p>
        </p:txBody>
      </p:sp>
      <p:sp>
        <p:nvSpPr>
          <p:cNvPr id="4" name="Date Placeholder 3"/>
          <p:cNvSpPr>
            <a:spLocks noGrp="1"/>
          </p:cNvSpPr>
          <p:nvPr>
            <p:ph type="dt" idx="1"/>
          </p:nvPr>
        </p:nvSpPr>
        <p:spPr/>
        <p:txBody>
          <a:bodyPr/>
          <a:lstStyle/>
          <a:p>
            <a:r>
              <a:rPr lang="en-US"/>
              <a:t>9/7/18</a:t>
            </a:r>
          </a:p>
        </p:txBody>
      </p:sp>
      <p:sp>
        <p:nvSpPr>
          <p:cNvPr id="5" name="Slide Number Placeholder 4"/>
          <p:cNvSpPr>
            <a:spLocks noGrp="1"/>
          </p:cNvSpPr>
          <p:nvPr>
            <p:ph type="sldNum" sz="quarter" idx="5"/>
          </p:nvPr>
        </p:nvSpPr>
        <p:spPr/>
        <p:txBody>
          <a:bodyPr/>
          <a:lstStyle/>
          <a:p>
            <a:fld id="{400DD5F9-63CB-3249-8B3C-7EBC647897A8}" type="slidenum">
              <a:rPr lang="en-US" smtClean="0"/>
              <a:t>21</a:t>
            </a:fld>
            <a:endParaRPr lang="en-US"/>
          </a:p>
        </p:txBody>
      </p:sp>
    </p:spTree>
    <p:extLst>
      <p:ext uri="{BB962C8B-B14F-4D97-AF65-F5344CB8AC3E}">
        <p14:creationId xmlns:p14="http://schemas.microsoft.com/office/powerpoint/2010/main" val="933208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9663" y="701675"/>
            <a:ext cx="4670425" cy="3503613"/>
          </a:xfrm>
        </p:spPr>
      </p:sp>
      <p:sp>
        <p:nvSpPr>
          <p:cNvPr id="3" name="Notes Placeholder 2"/>
          <p:cNvSpPr>
            <a:spLocks noGrp="1"/>
          </p:cNvSpPr>
          <p:nvPr>
            <p:ph type="body" idx="1"/>
          </p:nvPr>
        </p:nvSpPr>
        <p:spPr/>
        <p:txBody>
          <a:bodyPr/>
          <a:lstStyle/>
          <a:p>
            <a:pPr marL="283635" indent="-283635">
              <a:buFont typeface="Arial" panose="020B0604020202020204" pitchFamily="34" charset="0"/>
              <a:buChar char="•"/>
            </a:pPr>
            <a:r>
              <a:rPr lang="en-US" sz="1800" dirty="0">
                <a:latin typeface="Calibri" panose="020F0502020204030204" pitchFamily="34" charset="0"/>
                <a:ea typeface="Calibri" panose="020F0502020204030204" pitchFamily="34" charset="0"/>
              </a:rPr>
              <a:t>the Connecticut law that took effect in October 2019 raising th</a:t>
            </a:r>
            <a:r>
              <a:rPr lang="en-US" sz="1800" dirty="0">
                <a:solidFill>
                  <a:srgbClr val="000000"/>
                </a:solidFill>
                <a:latin typeface="Calibri" panose="020F0502020204030204" pitchFamily="34" charset="0"/>
                <a:ea typeface="Calibri" panose="020F0502020204030204" pitchFamily="34" charset="0"/>
              </a:rPr>
              <a:t>e age to 21 to purchase tobacco and vaping products? (unfamiliar 29%)</a:t>
            </a:r>
            <a:endParaRPr lang="en-US" sz="1800" dirty="0">
              <a:latin typeface="Times New Roman" panose="02020603050405020304" pitchFamily="18" charset="0"/>
              <a:ea typeface="Times New Roman" panose="02020603050405020304" pitchFamily="18" charset="0"/>
            </a:endParaRPr>
          </a:p>
          <a:p>
            <a:pPr marL="283635" indent="-283635">
              <a:buFont typeface="Arial" panose="020B0604020202020204" pitchFamily="34" charset="0"/>
              <a:buChar char="•"/>
            </a:pPr>
            <a:r>
              <a:rPr lang="en-US" sz="1800" dirty="0">
                <a:solidFill>
                  <a:srgbClr val="000000"/>
                </a:solidFill>
                <a:latin typeface="Calibri" panose="020F0502020204030204" pitchFamily="34" charset="0"/>
                <a:ea typeface="Calibri" panose="020F0502020204030204" pitchFamily="34" charset="0"/>
              </a:rPr>
              <a:t>the state’s Social Host Law that makes it illegal to provide a place for teens to drink? (unfamiliar 36%)</a:t>
            </a:r>
            <a:endParaRPr lang="en-US" sz="1800" dirty="0">
              <a:latin typeface="Times New Roman" panose="02020603050405020304" pitchFamily="18" charset="0"/>
              <a:ea typeface="Times New Roman" panose="02020603050405020304" pitchFamily="18" charset="0"/>
            </a:endParaRPr>
          </a:p>
          <a:p>
            <a:pPr marL="283635" indent="-283635">
              <a:buFont typeface="Arial" panose="020B0604020202020204" pitchFamily="34" charset="0"/>
              <a:buChar char="•"/>
            </a:pPr>
            <a:r>
              <a:rPr lang="en-US" sz="1800" dirty="0">
                <a:solidFill>
                  <a:srgbClr val="000000"/>
                </a:solidFill>
                <a:latin typeface="Calibri" panose="020F0502020204030204" pitchFamily="34" charset="0"/>
                <a:ea typeface="Calibri" panose="020F0502020204030204" pitchFamily="34" charset="0"/>
              </a:rPr>
              <a:t>proper ways to dispose of unused, or excess prescription drugs that are in your home? (Unfamiliar 22%)</a:t>
            </a:r>
            <a:endParaRPr lang="en-US" sz="1800" dirty="0">
              <a:latin typeface="Times New Roman" panose="02020603050405020304" pitchFamily="18" charset="0"/>
              <a:ea typeface="Calibri" panose="020F0502020204030204" pitchFamily="34" charset="0"/>
            </a:endParaRPr>
          </a:p>
          <a:p>
            <a:pPr marL="283635" indent="-283635">
              <a:buFont typeface="Arial" panose="020B0604020202020204" pitchFamily="34" charset="0"/>
              <a:buChar char="•"/>
            </a:pPr>
            <a:r>
              <a:rPr lang="en-US" sz="1400" dirty="0">
                <a:solidFill>
                  <a:srgbClr val="000000"/>
                </a:solidFill>
                <a:latin typeface="Calibri" panose="020F0502020204030204" pitchFamily="34" charset="0"/>
                <a:ea typeface="Calibri" panose="020F0502020204030204" pitchFamily="34" charset="0"/>
              </a:rPr>
              <a:t>proper ways to safely store prescription medications in your home? (unfamiliar 23%)</a:t>
            </a:r>
            <a:endParaRPr lang="en-US" sz="1400" dirty="0">
              <a:latin typeface="Times New Roman" panose="02020603050405020304" pitchFamily="18" charset="0"/>
              <a:ea typeface="Times New Roman" panose="02020603050405020304" pitchFamily="18" charset="0"/>
            </a:endParaRPr>
          </a:p>
          <a:p>
            <a:endParaRPr lang="en-US" sz="1400" dirty="0"/>
          </a:p>
        </p:txBody>
      </p:sp>
      <p:sp>
        <p:nvSpPr>
          <p:cNvPr id="4" name="Slide Number Placeholder 3"/>
          <p:cNvSpPr>
            <a:spLocks noGrp="1"/>
          </p:cNvSpPr>
          <p:nvPr>
            <p:ph type="sldNum" idx="10"/>
          </p:nvPr>
        </p:nvSpPr>
        <p:spPr>
          <a:xfrm>
            <a:off x="3902893" y="8877651"/>
            <a:ext cx="2985783" cy="467329"/>
          </a:xfrm>
          <a:prstGeom prst="rect">
            <a:avLst/>
          </a:prstGeom>
        </p:spPr>
        <p:txBody>
          <a:bodyPr/>
          <a:lstStyle/>
          <a:p>
            <a:pPr>
              <a:buSzPct val="25000"/>
            </a:pPr>
            <a:fld id="{00000000-1234-1234-1234-123412341234}" type="slidenum">
              <a:rPr lang="en-US">
                <a:solidFill>
                  <a:schemeClr val="dk1"/>
                </a:solidFill>
                <a:latin typeface="Calibri"/>
                <a:ea typeface="Calibri"/>
                <a:cs typeface="Calibri"/>
                <a:sym typeface="Calibri"/>
              </a:rPr>
              <a:pPr>
                <a:buSzPct val="25000"/>
              </a:pPr>
              <a:t>22</a:t>
            </a:fld>
            <a:endParaRPr lang="en-US">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50879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Several comments on </a:t>
            </a:r>
          </a:p>
          <a:p>
            <a:r>
              <a:rPr lang="en-US" dirty="0"/>
              <a:t>Not using drugs, bad for health, harmful, endangers others.</a:t>
            </a:r>
          </a:p>
          <a:p>
            <a:r>
              <a:rPr lang="en-US" dirty="0"/>
              <a:t>More supervision needed</a:t>
            </a:r>
          </a:p>
          <a:p>
            <a:endParaRPr lang="en-US" dirty="0"/>
          </a:p>
          <a:p>
            <a:r>
              <a:rPr lang="en-US" dirty="0"/>
              <a:t>Importance of communication with kids</a:t>
            </a:r>
          </a:p>
          <a:p>
            <a:r>
              <a:rPr lang="en-US" dirty="0"/>
              <a:t>Importance of supervision</a:t>
            </a:r>
          </a:p>
          <a:p>
            <a:r>
              <a:rPr lang="en-US" dirty="0"/>
              <a:t>Observation</a:t>
            </a:r>
          </a:p>
          <a:p>
            <a:r>
              <a:rPr lang="en-US" dirty="0"/>
              <a:t>Pay attention to what is going on with your kids.</a:t>
            </a:r>
          </a:p>
        </p:txBody>
      </p:sp>
      <p:sp>
        <p:nvSpPr>
          <p:cNvPr id="4" name="Slide Number Placeholder 3"/>
          <p:cNvSpPr>
            <a:spLocks noGrp="1"/>
          </p:cNvSpPr>
          <p:nvPr>
            <p:ph type="sldNum" sz="quarter" idx="5"/>
          </p:nvPr>
        </p:nvSpPr>
        <p:spPr/>
        <p:txBody>
          <a:bodyPr/>
          <a:lstStyle/>
          <a:p>
            <a:fld id="{E4B31649-6963-8749-A175-A83ECD4F5F2C}" type="slidenum">
              <a:rPr lang="en-US" smtClean="0"/>
              <a:t>23</a:t>
            </a:fld>
            <a:endParaRPr lang="en-US"/>
          </a:p>
        </p:txBody>
      </p:sp>
    </p:spTree>
    <p:extLst>
      <p:ext uri="{BB962C8B-B14F-4D97-AF65-F5344CB8AC3E}">
        <p14:creationId xmlns:p14="http://schemas.microsoft.com/office/powerpoint/2010/main" val="426879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B31649-6963-8749-A175-A83ECD4F5F2C}" type="slidenum">
              <a:rPr lang="en-US" smtClean="0"/>
              <a:t>24</a:t>
            </a:fld>
            <a:endParaRPr lang="en-US"/>
          </a:p>
        </p:txBody>
      </p:sp>
    </p:spTree>
    <p:extLst>
      <p:ext uri="{BB962C8B-B14F-4D97-AF65-F5344CB8AC3E}">
        <p14:creationId xmlns:p14="http://schemas.microsoft.com/office/powerpoint/2010/main" val="1069123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asked parents “which of the following would be best for you if you wanted to attend a training or presentation?</a:t>
            </a:r>
          </a:p>
          <a:p>
            <a:r>
              <a:rPr lang="en-US" dirty="0"/>
              <a:t>Resource table - 25%</a:t>
            </a:r>
          </a:p>
          <a:p>
            <a:r>
              <a:rPr lang="en-US" dirty="0"/>
              <a:t>Short video access on the web, different topics – 36%</a:t>
            </a:r>
          </a:p>
          <a:p>
            <a:r>
              <a:rPr lang="en-US" dirty="0"/>
              <a:t>Online event, school night – 43%</a:t>
            </a:r>
          </a:p>
          <a:p>
            <a:pPr defTabSz="453817">
              <a:defRPr/>
            </a:pPr>
            <a:r>
              <a:rPr lang="en-US" dirty="0"/>
              <a:t>Live, socially distant event – 50%</a:t>
            </a:r>
          </a:p>
          <a:p>
            <a:r>
              <a:rPr lang="en-US" dirty="0"/>
              <a:t>Recorded presentation, at time of my choosing – 56%</a:t>
            </a:r>
          </a:p>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25</a:t>
            </a:fld>
            <a:endParaRPr lang="en-US"/>
          </a:p>
        </p:txBody>
      </p:sp>
    </p:spTree>
    <p:extLst>
      <p:ext uri="{BB962C8B-B14F-4D97-AF65-F5344CB8AC3E}">
        <p14:creationId xmlns:p14="http://schemas.microsoft.com/office/powerpoint/2010/main" val="40351886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B31649-6963-8749-A175-A83ECD4F5F2C}" type="slidenum">
              <a:rPr lang="en-US" smtClean="0"/>
              <a:t>26</a:t>
            </a:fld>
            <a:endParaRPr lang="en-US"/>
          </a:p>
        </p:txBody>
      </p:sp>
    </p:spTree>
    <p:extLst>
      <p:ext uri="{BB962C8B-B14F-4D97-AF65-F5344CB8AC3E}">
        <p14:creationId xmlns:p14="http://schemas.microsoft.com/office/powerpoint/2010/main" val="782402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E8B2BFA6-048F-4C03-AE49-23AA492692FB}"/>
              </a:ext>
            </a:extLst>
          </p:cNvPr>
          <p:cNvSpPr>
            <a:spLocks noGrp="1"/>
          </p:cNvSpPr>
          <p:nvPr>
            <p:ph type="body" idx="1"/>
          </p:nvPr>
        </p:nvSpPr>
        <p:spPr/>
        <p:txBody>
          <a:bodyPr/>
          <a:lstStyle/>
          <a:p>
            <a:r>
              <a:rPr lang="en-US" dirty="0"/>
              <a:t>3 versions available via Survey Monkey link. </a:t>
            </a:r>
          </a:p>
          <a:p>
            <a:r>
              <a:rPr lang="en-US" dirty="0"/>
              <a:t>273 in English (93.5%)</a:t>
            </a:r>
          </a:p>
          <a:p>
            <a:r>
              <a:rPr lang="en-US" dirty="0"/>
              <a:t>18 in Spanish (6.2%)</a:t>
            </a:r>
          </a:p>
          <a:p>
            <a:r>
              <a:rPr lang="en-US" dirty="0"/>
              <a:t>1 in Creole (.3%)</a:t>
            </a:r>
          </a:p>
          <a:p>
            <a:endParaRPr lang="en-US" dirty="0"/>
          </a:p>
          <a:p>
            <a:r>
              <a:rPr lang="en-US" dirty="0"/>
              <a:t>88% primary language English, 11% Spanish, 1% Creole</a:t>
            </a:r>
          </a:p>
          <a:p>
            <a:endParaRPr lang="en-US" dirty="0"/>
          </a:p>
          <a:p>
            <a:r>
              <a:rPr lang="en-US" dirty="0"/>
              <a:t>Biggest age group of respondents 18-34 (46%) and 35-55 (36%)</a:t>
            </a:r>
          </a:p>
          <a:p>
            <a:r>
              <a:rPr lang="en-US" dirty="0"/>
              <a:t>Similar rates between males (50%) and females (48%) (unusual)</a:t>
            </a:r>
          </a:p>
          <a:p>
            <a:endParaRPr lang="en-US" dirty="0"/>
          </a:p>
          <a:p>
            <a:r>
              <a:rPr lang="en-US" dirty="0"/>
              <a:t>Race: American Indian/Alaskan Native – 2.2%</a:t>
            </a:r>
          </a:p>
          <a:p>
            <a:r>
              <a:rPr lang="en-US" dirty="0"/>
              <a:t>Native Hawaiian/Pacific Islander .7%</a:t>
            </a:r>
          </a:p>
          <a:p>
            <a:endParaRPr lang="en-US" dirty="0"/>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E8B2BFA6-048F-4C03-AE49-23AA492692FB}"/>
              </a:ext>
            </a:extLst>
          </p:cNvPr>
          <p:cNvSpPr>
            <a:spLocks noGrp="1"/>
          </p:cNvSpPr>
          <p:nvPr>
            <p:ph type="body" idx="1"/>
          </p:nvPr>
        </p:nvSpPr>
        <p:spPr/>
        <p:txBody>
          <a:bodyPr/>
          <a:lstStyle/>
          <a:p>
            <a:r>
              <a:rPr lang="en-US" dirty="0" err="1"/>
              <a:t>Muliple</a:t>
            </a:r>
            <a:r>
              <a:rPr lang="en-US" dirty="0"/>
              <a:t> responses were allowed for Race question</a:t>
            </a:r>
          </a:p>
          <a:p>
            <a:r>
              <a:rPr lang="en-US" dirty="0"/>
              <a:t>American Indian/Alaskan Native – 2.2%</a:t>
            </a:r>
          </a:p>
          <a:p>
            <a:r>
              <a:rPr lang="en-US" dirty="0"/>
              <a:t>Native Hawaiian/Pacific Islander .7%</a:t>
            </a:r>
          </a:p>
          <a:p>
            <a:endParaRPr lang="en-US" dirty="0"/>
          </a:p>
          <a:p>
            <a:r>
              <a:rPr lang="en-US" dirty="0"/>
              <a:t>Norwalk 2019 CERC town profile </a:t>
            </a:r>
          </a:p>
          <a:p>
            <a:r>
              <a:rPr lang="en-US" dirty="0"/>
              <a:t>For 2013-2017</a:t>
            </a:r>
          </a:p>
          <a:p>
            <a:r>
              <a:rPr lang="en-US" dirty="0"/>
              <a:t>White non-Hispanic – 52%</a:t>
            </a:r>
          </a:p>
          <a:p>
            <a:r>
              <a:rPr lang="en-US" dirty="0"/>
              <a:t>Black non-Hispanic – 14%</a:t>
            </a:r>
          </a:p>
          <a:p>
            <a:r>
              <a:rPr lang="en-US" dirty="0"/>
              <a:t>Asian (5%)</a:t>
            </a:r>
          </a:p>
          <a:p>
            <a:r>
              <a:rPr lang="en-US" dirty="0"/>
              <a:t>Hispanic – 27%</a:t>
            </a:r>
          </a:p>
          <a:p>
            <a:endParaRPr lang="en-US" dirty="0"/>
          </a:p>
          <a:p>
            <a:endParaRPr lang="en-US" dirty="0"/>
          </a:p>
        </p:txBody>
      </p:sp>
    </p:spTree>
    <p:extLst>
      <p:ext uri="{BB962C8B-B14F-4D97-AF65-F5344CB8AC3E}">
        <p14:creationId xmlns:p14="http://schemas.microsoft.com/office/powerpoint/2010/main" val="3558635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5</a:t>
            </a:fld>
            <a:endParaRPr lang="en-US"/>
          </a:p>
        </p:txBody>
      </p:sp>
    </p:spTree>
    <p:extLst>
      <p:ext uri="{BB962C8B-B14F-4D97-AF65-F5344CB8AC3E}">
        <p14:creationId xmlns:p14="http://schemas.microsoft.com/office/powerpoint/2010/main" val="3926207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3817">
              <a:defRPr/>
            </a:pPr>
            <a:r>
              <a:rPr lang="en-US" dirty="0"/>
              <a:t>Note that 42% to 53% of people report no change and there</a:t>
            </a:r>
            <a:r>
              <a:rPr lang="en-US" baseline="0" dirty="0"/>
              <a:t> is also a decent sized population that is doing better on each aspect</a:t>
            </a:r>
            <a:endParaRPr lang="en-US" dirty="0"/>
          </a:p>
          <a:p>
            <a:pPr defTabSz="453817">
              <a:defRPr/>
            </a:pPr>
            <a:endParaRPr lang="en-US" dirty="0"/>
          </a:p>
          <a:p>
            <a:pPr defTabSz="453817">
              <a:defRPr/>
            </a:pPr>
            <a:r>
              <a:rPr lang="en-US" dirty="0"/>
              <a:t>In what ways has COVID19 affected the following? Your…</a:t>
            </a:r>
          </a:p>
          <a:p>
            <a:pPr defTabSz="453817">
              <a:defRPr/>
            </a:pPr>
            <a:endParaRPr lang="en-US" dirty="0"/>
          </a:p>
          <a:p>
            <a:pPr defTabSz="453817">
              <a:defRPr/>
            </a:pPr>
            <a:r>
              <a:rPr lang="en-US" dirty="0"/>
              <a:t>Respondents are most impacted in terms of their emotional wellbeing (4 out of 10 respondents)</a:t>
            </a:r>
          </a:p>
          <a:p>
            <a:pPr defTabSz="453817">
              <a:defRPr/>
            </a:pPr>
            <a:r>
              <a:rPr lang="en-US" dirty="0"/>
              <a:t>Also 1 in 3 report their financial security is ‘worse’ now.</a:t>
            </a:r>
          </a:p>
          <a:p>
            <a:pPr defTabSz="453817">
              <a:defRPr/>
            </a:pPr>
            <a:r>
              <a:rPr lang="en-US" dirty="0"/>
              <a:t>When looking at relationships – the same % are reporting worse and better</a:t>
            </a:r>
          </a:p>
          <a:p>
            <a:pPr defTabSz="453817">
              <a:defRPr/>
            </a:pPr>
            <a:endParaRPr lang="en-US" dirty="0"/>
          </a:p>
          <a:p>
            <a:pPr defTabSz="453817">
              <a:defRPr/>
            </a:pPr>
            <a:r>
              <a:rPr lang="en-US" dirty="0"/>
              <a:t>Physical health – just over ¼ worse and just under ¼ better</a:t>
            </a:r>
          </a:p>
          <a:p>
            <a:pPr defTabSz="453817">
              <a:defRPr/>
            </a:pPr>
            <a:endParaRPr lang="en-US" dirty="0"/>
          </a:p>
          <a:p>
            <a:pPr defTabSz="453817">
              <a:defRPr/>
            </a:pPr>
            <a:r>
              <a:rPr lang="en-US" dirty="0"/>
              <a:t>So the next slide show reports on ACCESS to health care and mental health supports during COVID (along with food and transportation) and not surprisingly…</a:t>
            </a:r>
          </a:p>
          <a:p>
            <a:pPr defTabSz="453817">
              <a:defRPr/>
            </a:pPr>
            <a:endParaRPr lang="en-US" dirty="0"/>
          </a:p>
          <a:p>
            <a:pPr defTabSz="453817">
              <a:defRPr/>
            </a:pPr>
            <a:endParaRPr lang="en-US" dirty="0"/>
          </a:p>
        </p:txBody>
      </p:sp>
      <p:sp>
        <p:nvSpPr>
          <p:cNvPr id="4" name="Slide Number Placeholder 3"/>
          <p:cNvSpPr>
            <a:spLocks noGrp="1"/>
          </p:cNvSpPr>
          <p:nvPr>
            <p:ph type="sldNum" sz="quarter" idx="5"/>
          </p:nvPr>
        </p:nvSpPr>
        <p:spPr/>
        <p:txBody>
          <a:bodyPr/>
          <a:lstStyle/>
          <a:p>
            <a:fld id="{E4B31649-6963-8749-A175-A83ECD4F5F2C}" type="slidenum">
              <a:rPr lang="en-US" smtClean="0"/>
              <a:t>6</a:t>
            </a:fld>
            <a:endParaRPr lang="en-US"/>
          </a:p>
        </p:txBody>
      </p:sp>
    </p:spTree>
    <p:extLst>
      <p:ext uri="{BB962C8B-B14F-4D97-AF65-F5344CB8AC3E}">
        <p14:creationId xmlns:p14="http://schemas.microsoft.com/office/powerpoint/2010/main" val="473917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3817">
              <a:defRPr/>
            </a:pPr>
            <a:r>
              <a:rPr lang="en-US" dirty="0"/>
              <a:t>Great negative impact is reported around access to health care (31% worse) and mental health supports (22%)</a:t>
            </a:r>
          </a:p>
        </p:txBody>
      </p:sp>
      <p:sp>
        <p:nvSpPr>
          <p:cNvPr id="4" name="Slide Number Placeholder 3"/>
          <p:cNvSpPr>
            <a:spLocks noGrp="1"/>
          </p:cNvSpPr>
          <p:nvPr>
            <p:ph type="sldNum" sz="quarter" idx="5"/>
          </p:nvPr>
        </p:nvSpPr>
        <p:spPr/>
        <p:txBody>
          <a:bodyPr/>
          <a:lstStyle/>
          <a:p>
            <a:fld id="{E4B31649-6963-8749-A175-A83ECD4F5F2C}" type="slidenum">
              <a:rPr lang="en-US" smtClean="0"/>
              <a:t>7</a:t>
            </a:fld>
            <a:endParaRPr lang="en-US"/>
          </a:p>
        </p:txBody>
      </p:sp>
    </p:spTree>
    <p:extLst>
      <p:ext uri="{BB962C8B-B14F-4D97-AF65-F5344CB8AC3E}">
        <p14:creationId xmlns:p14="http://schemas.microsoft.com/office/powerpoint/2010/main" val="1829680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what ways has the COVID19 pandemic affected you in terms of the following behaviors: </a:t>
            </a:r>
          </a:p>
          <a:p>
            <a:r>
              <a:rPr lang="en-US" dirty="0"/>
              <a:t>Not included – Do not use/not applicable</a:t>
            </a:r>
          </a:p>
          <a:p>
            <a:endParaRPr lang="en-US" dirty="0"/>
          </a:p>
          <a:p>
            <a:r>
              <a:rPr lang="en-US" dirty="0"/>
              <a:t>We also asked about the impact of COVID on substance use – for those who reported any use – the largest change (Both in terms of increase and decrease) is seen in alcohol use.</a:t>
            </a:r>
          </a:p>
          <a:p>
            <a:endParaRPr lang="en-US" dirty="0"/>
          </a:p>
          <a:p>
            <a:r>
              <a:rPr lang="en-US" dirty="0"/>
              <a:t>But should also note that 10% of all respondents have increased their use in nicotine, marijuana and prescription drugs FOR THE PURPOSE OF GETTING HIGH OR TO FEEL GOOD.</a:t>
            </a:r>
          </a:p>
        </p:txBody>
      </p:sp>
      <p:sp>
        <p:nvSpPr>
          <p:cNvPr id="4" name="Slide Number Placeholder 3"/>
          <p:cNvSpPr>
            <a:spLocks noGrp="1"/>
          </p:cNvSpPr>
          <p:nvPr>
            <p:ph type="sldNum" sz="quarter" idx="5"/>
          </p:nvPr>
        </p:nvSpPr>
        <p:spPr/>
        <p:txBody>
          <a:bodyPr/>
          <a:lstStyle/>
          <a:p>
            <a:fld id="{E4B31649-6963-8749-A175-A83ECD4F5F2C}" type="slidenum">
              <a:rPr lang="en-US" smtClean="0"/>
              <a:t>8</a:t>
            </a:fld>
            <a:endParaRPr lang="en-US"/>
          </a:p>
        </p:txBody>
      </p:sp>
    </p:spTree>
    <p:extLst>
      <p:ext uri="{BB962C8B-B14F-4D97-AF65-F5344CB8AC3E}">
        <p14:creationId xmlns:p14="http://schemas.microsoft.com/office/powerpoint/2010/main" val="1116635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3817">
              <a:defRPr/>
            </a:pPr>
            <a:endParaRPr lang="en-US" dirty="0">
              <a:effectLst/>
              <a:latin typeface="Arial" panose="020B0604020202020204" pitchFamily="34" charset="0"/>
            </a:endParaRPr>
          </a:p>
          <a:p>
            <a:pPr defTabSz="453817">
              <a:defRPr/>
            </a:pPr>
            <a:r>
              <a:rPr lang="en-US" dirty="0">
                <a:effectLst/>
                <a:latin typeface="Arial" panose="020B0604020202020204" pitchFamily="34" charset="0"/>
              </a:rPr>
              <a:t>An ultra-brief screening scale for anxiety and depression: the PHQ-4</a:t>
            </a:r>
            <a:endParaRPr lang="en-US" dirty="0"/>
          </a:p>
          <a:p>
            <a:r>
              <a:rPr lang="en-US" dirty="0">
                <a:effectLst/>
                <a:latin typeface="Arial" panose="020B0604020202020204" pitchFamily="34" charset="0"/>
              </a:rPr>
              <a:t>Not at all = 0, Several Days = 1, Nearly every day = 2, More than half = 3</a:t>
            </a:r>
          </a:p>
          <a:p>
            <a:endParaRPr lang="en-US" dirty="0">
              <a:effectLst/>
              <a:latin typeface="Arial" panose="020B0604020202020204" pitchFamily="34" charset="0"/>
            </a:endParaRPr>
          </a:p>
          <a:p>
            <a:r>
              <a:rPr lang="en-US" dirty="0">
                <a:effectLst/>
                <a:latin typeface="Arial" panose="020B0604020202020204" pitchFamily="34" charset="0"/>
              </a:rPr>
              <a:t>ScoringPHQ-4 total score ranges from 0 to 12, with categories of psychological distress being:</a:t>
            </a:r>
          </a:p>
          <a:p>
            <a:r>
              <a:rPr lang="en-US" dirty="0">
                <a:effectLst/>
                <a:latin typeface="Arial" panose="020B0604020202020204" pitchFamily="34" charset="0"/>
              </a:rPr>
              <a:t>•None0-2</a:t>
            </a:r>
          </a:p>
          <a:p>
            <a:r>
              <a:rPr lang="en-US" dirty="0">
                <a:effectLst/>
                <a:latin typeface="Arial" panose="020B0604020202020204" pitchFamily="34" charset="0"/>
              </a:rPr>
              <a:t>•Mild3-5</a:t>
            </a:r>
          </a:p>
          <a:p>
            <a:r>
              <a:rPr lang="en-US" dirty="0">
                <a:effectLst/>
                <a:latin typeface="Arial" panose="020B0604020202020204" pitchFamily="34" charset="0"/>
              </a:rPr>
              <a:t>•Moderate6-8</a:t>
            </a:r>
          </a:p>
          <a:p>
            <a:r>
              <a:rPr lang="en-US" dirty="0">
                <a:effectLst/>
                <a:latin typeface="Arial" panose="020B0604020202020204" pitchFamily="34" charset="0"/>
              </a:rPr>
              <a:t>•Severe9-12 </a:t>
            </a:r>
          </a:p>
          <a:p>
            <a:endParaRPr lang="en-US" dirty="0">
              <a:effectLst/>
              <a:latin typeface="Arial" panose="020B0604020202020204" pitchFamily="34" charset="0"/>
            </a:endParaRPr>
          </a:p>
          <a:p>
            <a:r>
              <a:rPr lang="en-US" dirty="0"/>
              <a:t>Depression Subscale:</a:t>
            </a:r>
          </a:p>
          <a:p>
            <a:r>
              <a:rPr lang="en-US" dirty="0"/>
              <a:t>Little interest or pleasure in doing things</a:t>
            </a:r>
          </a:p>
          <a:p>
            <a:r>
              <a:rPr lang="en-US" dirty="0"/>
              <a:t>Feeling down, depressed, or hopeless</a:t>
            </a:r>
          </a:p>
          <a:p>
            <a:endParaRPr lang="en-US" dirty="0">
              <a:effectLst/>
              <a:latin typeface="Arial" panose="020B0604020202020204" pitchFamily="34" charset="0"/>
            </a:endParaRPr>
          </a:p>
          <a:p>
            <a:r>
              <a:rPr lang="en-US" dirty="0"/>
              <a:t>Anxiety Subscale:</a:t>
            </a:r>
          </a:p>
          <a:p>
            <a:r>
              <a:rPr lang="en-US" dirty="0"/>
              <a:t>Feeling nervous, anxious or on edge</a:t>
            </a:r>
          </a:p>
          <a:p>
            <a:r>
              <a:rPr lang="en-US" dirty="0"/>
              <a:t>Not being able to stop of control worrying</a:t>
            </a:r>
          </a:p>
          <a:p>
            <a:endParaRPr lang="en-US" dirty="0">
              <a:effectLst/>
              <a:latin typeface="Arial" panose="020B0604020202020204" pitchFamily="34" charset="0"/>
            </a:endParaRPr>
          </a:p>
          <a:p>
            <a:r>
              <a:rPr lang="en-US" dirty="0">
                <a:effectLst/>
                <a:latin typeface="Arial" panose="020B0604020202020204" pitchFamily="34" charset="0"/>
              </a:rPr>
              <a:t>The PHQ scales were developed by Drs. Robert L. Spitzer, Janet B.W. Williams, and Kurt Kroenke and colleagues. </a:t>
            </a:r>
          </a:p>
          <a:p>
            <a:r>
              <a:rPr lang="en-US" dirty="0">
                <a:effectLst/>
                <a:latin typeface="Arial" panose="020B0604020202020204" pitchFamily="34" charset="0"/>
              </a:rPr>
              <a:t>The PHQ scales are free to use. </a:t>
            </a:r>
          </a:p>
        </p:txBody>
      </p:sp>
      <p:sp>
        <p:nvSpPr>
          <p:cNvPr id="4" name="Slide Number Placeholder 3"/>
          <p:cNvSpPr>
            <a:spLocks noGrp="1"/>
          </p:cNvSpPr>
          <p:nvPr>
            <p:ph type="sldNum" sz="quarter" idx="5"/>
          </p:nvPr>
        </p:nvSpPr>
        <p:spPr/>
        <p:txBody>
          <a:bodyPr/>
          <a:lstStyle/>
          <a:p>
            <a:fld id="{E4B31649-6963-8749-A175-A83ECD4F5F2C}" type="slidenum">
              <a:rPr lang="en-US" smtClean="0"/>
              <a:t>9</a:t>
            </a:fld>
            <a:endParaRPr lang="en-US"/>
          </a:p>
        </p:txBody>
      </p:sp>
    </p:spTree>
    <p:extLst>
      <p:ext uri="{BB962C8B-B14F-4D97-AF65-F5344CB8AC3E}">
        <p14:creationId xmlns:p14="http://schemas.microsoft.com/office/powerpoint/2010/main" val="253473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DD77E6E-F0C4-4B3A-AFD2-B4D1AF8553F0}" type="datetime1">
              <a:rPr lang="en-US" smtClean="0"/>
              <a:t>4/29/2021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1467786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946022-BBAD-45CE-87BB-DCFD8A78A3DF}" type="datetime1">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129645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C75FDC92-D8A9-443A-B8E4-24B3AC6FDADA}" type="datetime1">
              <a:rPr lang="en-US" smtClean="0"/>
              <a:t>4/29/2021</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2431895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B94401-AE5A-4A5B-B2BD-9ADBF070CE89}" type="datetime1">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229191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3453D70-D0FF-415C-B5B6-E13B0BB22A6A}" type="datetime1">
              <a:rPr lang="en-US" smtClean="0"/>
              <a:t>4/29/2021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132394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C43DCB-1CAB-4531-B68C-0E37246F8D4F}" type="datetime1">
              <a:rPr lang="en-US" smtClean="0"/>
              <a:t>4/29/2021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75896481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FF4CF7-7F47-4260-9C65-9B4E8D197F00}" type="datetime1">
              <a:rPr lang="en-US" smtClean="0"/>
              <a:t>4/29/2021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55458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35F7C1-71E8-40B6-A567-E9B0E7C2B4CD}" type="datetime1">
              <a:rPr lang="en-US" smtClean="0"/>
              <a:t>4/29/2021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728422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685707-57B1-41D8-8F65-A8CDC6BF7FFB}" type="datetime1">
              <a:rPr lang="en-US" smtClean="0"/>
              <a:t>4/29/2021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58080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4A2B54F-B237-4862-BB97-A972C126CAC1}" type="datetime1">
              <a:rPr lang="en-US" smtClean="0"/>
              <a:t>4/29/2021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87D7A59-36E2-48B9-B146-C1E59501F63F}" type="slidenum">
              <a:rPr lang="en-US" smtClean="0"/>
              <a:pPr/>
              <a:t>‹#›</a:t>
            </a:fld>
            <a:endParaRPr lang="en-US"/>
          </a:p>
        </p:txBody>
      </p:sp>
    </p:spTree>
    <p:extLst>
      <p:ext uri="{BB962C8B-B14F-4D97-AF65-F5344CB8AC3E}">
        <p14:creationId xmlns:p14="http://schemas.microsoft.com/office/powerpoint/2010/main" val="61371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7D328D-1A52-49D5-810D-03ADCA979717}" type="datetime1">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extLst>
      <p:ext uri="{BB962C8B-B14F-4D97-AF65-F5344CB8AC3E}">
        <p14:creationId xmlns:p14="http://schemas.microsoft.com/office/powerpoint/2010/main" val="3387001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40C43DCB-1CAB-4531-B68C-0E37246F8D4F}" type="datetime1">
              <a:rPr lang="en-US" smtClean="0"/>
              <a:t>4/29/2021</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687D7A59-36E2-48B9-B146-C1E59501F63F}" type="slidenum">
              <a:rPr lang="en-US" smtClean="0"/>
              <a:pPr/>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200526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6B1FE62-A918-4E97-BE00-60C71BA418B4}"/>
              </a:ext>
            </a:extLst>
          </p:cNvPr>
          <p:cNvPicPr>
            <a:picLocks noChangeAspect="1"/>
          </p:cNvPicPr>
          <p:nvPr/>
        </p:nvPicPr>
        <p:blipFill>
          <a:blip r:embed="rId3">
            <a:duotone>
              <a:schemeClr val="accent2">
                <a:shade val="45000"/>
                <a:satMod val="135000"/>
              </a:schemeClr>
              <a:prstClr val="white"/>
            </a:duotone>
          </a:blip>
          <a:stretch>
            <a:fillRect/>
          </a:stretch>
        </p:blipFill>
        <p:spPr>
          <a:xfrm>
            <a:off x="5254497" y="1495882"/>
            <a:ext cx="3585278" cy="4904918"/>
          </a:xfrm>
          <a:prstGeom prst="rect">
            <a:avLst/>
          </a:prstGeom>
        </p:spPr>
      </p:pic>
      <p:sp>
        <p:nvSpPr>
          <p:cNvPr id="6" name="TextBox 5">
            <a:extLst>
              <a:ext uri="{FF2B5EF4-FFF2-40B4-BE49-F238E27FC236}">
                <a16:creationId xmlns:a16="http://schemas.microsoft.com/office/drawing/2014/main" id="{550F87FC-2756-4CF8-956F-EA406286987E}"/>
              </a:ext>
            </a:extLst>
          </p:cNvPr>
          <p:cNvSpPr txBox="1"/>
          <p:nvPr/>
        </p:nvSpPr>
        <p:spPr>
          <a:xfrm>
            <a:off x="7637724" y="2081917"/>
            <a:ext cx="570990" cy="369332"/>
          </a:xfrm>
          <a:prstGeom prst="rect">
            <a:avLst/>
          </a:prstGeom>
          <a:noFill/>
        </p:spPr>
        <p:txBody>
          <a:bodyPr wrap="none" rtlCol="0">
            <a:spAutoFit/>
          </a:bodyPr>
          <a:lstStyle/>
          <a:p>
            <a:r>
              <a:rPr lang="en-US" dirty="0"/>
              <a:t>37%</a:t>
            </a:r>
          </a:p>
        </p:txBody>
      </p:sp>
      <p:sp>
        <p:nvSpPr>
          <p:cNvPr id="7" name="TextBox 6">
            <a:extLst>
              <a:ext uri="{FF2B5EF4-FFF2-40B4-BE49-F238E27FC236}">
                <a16:creationId xmlns:a16="http://schemas.microsoft.com/office/drawing/2014/main" id="{8857450A-B966-401E-94CB-F5F5426C1576}"/>
              </a:ext>
            </a:extLst>
          </p:cNvPr>
          <p:cNvSpPr txBox="1"/>
          <p:nvPr/>
        </p:nvSpPr>
        <p:spPr>
          <a:xfrm>
            <a:off x="6487556" y="2621974"/>
            <a:ext cx="570990" cy="369332"/>
          </a:xfrm>
          <a:prstGeom prst="rect">
            <a:avLst/>
          </a:prstGeom>
          <a:noFill/>
        </p:spPr>
        <p:txBody>
          <a:bodyPr wrap="none" rtlCol="0">
            <a:spAutoFit/>
          </a:bodyPr>
          <a:lstStyle/>
          <a:p>
            <a:r>
              <a:rPr lang="en-US" dirty="0"/>
              <a:t>20%</a:t>
            </a:r>
          </a:p>
        </p:txBody>
      </p:sp>
      <p:sp>
        <p:nvSpPr>
          <p:cNvPr id="8" name="TextBox 7">
            <a:extLst>
              <a:ext uri="{FF2B5EF4-FFF2-40B4-BE49-F238E27FC236}">
                <a16:creationId xmlns:a16="http://schemas.microsoft.com/office/drawing/2014/main" id="{A88168AF-115C-4428-B1ED-310C26C8980A}"/>
              </a:ext>
            </a:extLst>
          </p:cNvPr>
          <p:cNvSpPr txBox="1"/>
          <p:nvPr/>
        </p:nvSpPr>
        <p:spPr>
          <a:xfrm>
            <a:off x="6661866" y="5048709"/>
            <a:ext cx="570990" cy="369332"/>
          </a:xfrm>
          <a:prstGeom prst="rect">
            <a:avLst/>
          </a:prstGeom>
          <a:noFill/>
        </p:spPr>
        <p:txBody>
          <a:bodyPr wrap="none" rtlCol="0">
            <a:spAutoFit/>
          </a:bodyPr>
          <a:lstStyle/>
          <a:p>
            <a:r>
              <a:rPr lang="en-US" dirty="0"/>
              <a:t>17%</a:t>
            </a:r>
          </a:p>
        </p:txBody>
      </p:sp>
      <p:sp>
        <p:nvSpPr>
          <p:cNvPr id="9" name="TextBox 8">
            <a:extLst>
              <a:ext uri="{FF2B5EF4-FFF2-40B4-BE49-F238E27FC236}">
                <a16:creationId xmlns:a16="http://schemas.microsoft.com/office/drawing/2014/main" id="{79FB4A9D-7EC9-4376-8172-29AEA4196FF2}"/>
              </a:ext>
            </a:extLst>
          </p:cNvPr>
          <p:cNvSpPr txBox="1"/>
          <p:nvPr/>
        </p:nvSpPr>
        <p:spPr>
          <a:xfrm>
            <a:off x="7012316" y="4160923"/>
            <a:ext cx="570990" cy="369332"/>
          </a:xfrm>
          <a:prstGeom prst="rect">
            <a:avLst/>
          </a:prstGeom>
          <a:noFill/>
        </p:spPr>
        <p:txBody>
          <a:bodyPr wrap="none" rtlCol="0">
            <a:spAutoFit/>
          </a:bodyPr>
          <a:lstStyle/>
          <a:p>
            <a:r>
              <a:rPr lang="en-US" dirty="0"/>
              <a:t>20%</a:t>
            </a:r>
          </a:p>
        </p:txBody>
      </p:sp>
      <p:sp>
        <p:nvSpPr>
          <p:cNvPr id="10" name="TextBox 9">
            <a:extLst>
              <a:ext uri="{FF2B5EF4-FFF2-40B4-BE49-F238E27FC236}">
                <a16:creationId xmlns:a16="http://schemas.microsoft.com/office/drawing/2014/main" id="{16583073-773C-4A59-83E8-45C855535770}"/>
              </a:ext>
            </a:extLst>
          </p:cNvPr>
          <p:cNvSpPr txBox="1"/>
          <p:nvPr/>
        </p:nvSpPr>
        <p:spPr>
          <a:xfrm>
            <a:off x="7976497" y="4222086"/>
            <a:ext cx="455574" cy="369332"/>
          </a:xfrm>
          <a:prstGeom prst="rect">
            <a:avLst/>
          </a:prstGeom>
          <a:noFill/>
        </p:spPr>
        <p:txBody>
          <a:bodyPr wrap="none" rtlCol="0">
            <a:spAutoFit/>
          </a:bodyPr>
          <a:lstStyle/>
          <a:p>
            <a:r>
              <a:rPr lang="en-US" dirty="0"/>
              <a:t>7%</a:t>
            </a:r>
          </a:p>
        </p:txBody>
      </p:sp>
      <p:pic>
        <p:nvPicPr>
          <p:cNvPr id="11" name="Picture 10">
            <a:extLst>
              <a:ext uri="{FF2B5EF4-FFF2-40B4-BE49-F238E27FC236}">
                <a16:creationId xmlns:a16="http://schemas.microsoft.com/office/drawing/2014/main" id="{75081230-3E91-4607-9012-6378C90153FA}"/>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34715" y="570505"/>
            <a:ext cx="1816189" cy="926256"/>
          </a:xfrm>
          <a:prstGeom prst="rect">
            <a:avLst/>
          </a:prstGeom>
          <a:solidFill>
            <a:schemeClr val="bg1"/>
          </a:solidFill>
        </p:spPr>
      </p:pic>
      <p:sp>
        <p:nvSpPr>
          <p:cNvPr id="12" name="TextBox 11">
            <a:extLst>
              <a:ext uri="{FF2B5EF4-FFF2-40B4-BE49-F238E27FC236}">
                <a16:creationId xmlns:a16="http://schemas.microsoft.com/office/drawing/2014/main" id="{F914AEAC-E1EA-49A2-8C4C-E8DB570591AA}"/>
              </a:ext>
            </a:extLst>
          </p:cNvPr>
          <p:cNvSpPr txBox="1"/>
          <p:nvPr/>
        </p:nvSpPr>
        <p:spPr>
          <a:xfrm>
            <a:off x="434715" y="1495882"/>
            <a:ext cx="4819782" cy="1569660"/>
          </a:xfrm>
          <a:prstGeom prst="rect">
            <a:avLst/>
          </a:prstGeom>
          <a:solidFill>
            <a:srgbClr val="00B0F0"/>
          </a:solidFill>
          <a:ln>
            <a:noFill/>
          </a:ln>
        </p:spPr>
        <p:txBody>
          <a:bodyPr wrap="square" rtlCol="0">
            <a:spAutoFit/>
          </a:bodyPr>
          <a:lstStyle/>
          <a:p>
            <a:pPr algn="ctr"/>
            <a:r>
              <a:rPr lang="en-US" sz="4800" b="1" dirty="0">
                <a:solidFill>
                  <a:srgbClr val="002060"/>
                </a:solidFill>
              </a:rPr>
              <a:t>Community Survey Results</a:t>
            </a:r>
          </a:p>
        </p:txBody>
      </p:sp>
      <p:sp>
        <p:nvSpPr>
          <p:cNvPr id="13" name="TextBox 12">
            <a:extLst>
              <a:ext uri="{FF2B5EF4-FFF2-40B4-BE49-F238E27FC236}">
                <a16:creationId xmlns:a16="http://schemas.microsoft.com/office/drawing/2014/main" id="{F1937A49-13C3-4F03-ABE7-69E73A3D532A}"/>
              </a:ext>
            </a:extLst>
          </p:cNvPr>
          <p:cNvSpPr txBox="1"/>
          <p:nvPr/>
        </p:nvSpPr>
        <p:spPr>
          <a:xfrm>
            <a:off x="5402146" y="1453358"/>
            <a:ext cx="3065455" cy="461665"/>
          </a:xfrm>
          <a:prstGeom prst="rect">
            <a:avLst/>
          </a:prstGeom>
          <a:noFill/>
        </p:spPr>
        <p:txBody>
          <a:bodyPr wrap="none" rtlCol="0">
            <a:spAutoFit/>
          </a:bodyPr>
          <a:lstStyle/>
          <a:p>
            <a:r>
              <a:rPr lang="en-US" sz="2400" dirty="0">
                <a:solidFill>
                  <a:schemeClr val="bg1"/>
                </a:solidFill>
              </a:rPr>
              <a:t>Responses by zip code:</a:t>
            </a:r>
          </a:p>
        </p:txBody>
      </p:sp>
      <p:sp>
        <p:nvSpPr>
          <p:cNvPr id="4" name="TextBox 3"/>
          <p:cNvSpPr txBox="1"/>
          <p:nvPr/>
        </p:nvSpPr>
        <p:spPr>
          <a:xfrm>
            <a:off x="734168" y="3809766"/>
            <a:ext cx="4112626" cy="923330"/>
          </a:xfrm>
          <a:prstGeom prst="rect">
            <a:avLst/>
          </a:prstGeom>
          <a:noFill/>
        </p:spPr>
        <p:txBody>
          <a:bodyPr wrap="square" rtlCol="0">
            <a:spAutoFit/>
          </a:bodyPr>
          <a:lstStyle/>
          <a:p>
            <a:r>
              <a:rPr lang="en-US" dirty="0">
                <a:solidFill>
                  <a:schemeClr val="bg1"/>
                </a:solidFill>
              </a:rPr>
              <a:t>292 surveys collected from Norwalk adults via Survey Monkey, </a:t>
            </a:r>
          </a:p>
          <a:p>
            <a:r>
              <a:rPr lang="en-US" dirty="0">
                <a:solidFill>
                  <a:schemeClr val="bg1"/>
                </a:solidFill>
              </a:rPr>
              <a:t>December 2020 to March 2021</a:t>
            </a:r>
          </a:p>
        </p:txBody>
      </p:sp>
    </p:spTree>
    <p:extLst>
      <p:ext uri="{BB962C8B-B14F-4D97-AF65-F5344CB8AC3E}">
        <p14:creationId xmlns:p14="http://schemas.microsoft.com/office/powerpoint/2010/main" val="3968473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D6FE18D4-0A51-49A6-9269-B4F5156E2959}"/>
              </a:ext>
            </a:extLst>
          </p:cNvPr>
          <p:cNvGraphicFramePr/>
          <p:nvPr>
            <p:extLst>
              <p:ext uri="{D42A27DB-BD31-4B8C-83A1-F6EECF244321}">
                <p14:modId xmlns:p14="http://schemas.microsoft.com/office/powerpoint/2010/main" val="182656664"/>
              </p:ext>
            </p:extLst>
          </p:nvPr>
        </p:nvGraphicFramePr>
        <p:xfrm>
          <a:off x="288003" y="2928552"/>
          <a:ext cx="8519445" cy="423118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FB70719F-651B-4DF9-B07D-95B716838C8C}"/>
              </a:ext>
            </a:extLst>
          </p:cNvPr>
          <p:cNvSpPr txBox="1"/>
          <p:nvPr/>
        </p:nvSpPr>
        <p:spPr>
          <a:xfrm>
            <a:off x="288003" y="2014114"/>
            <a:ext cx="5892197" cy="830997"/>
          </a:xfrm>
          <a:prstGeom prst="rect">
            <a:avLst/>
          </a:prstGeom>
          <a:noFill/>
        </p:spPr>
        <p:txBody>
          <a:bodyPr wrap="square" rtlCol="0">
            <a:spAutoFit/>
          </a:bodyPr>
          <a:lstStyle/>
          <a:p>
            <a:r>
              <a:rPr lang="en-US" sz="2400" dirty="0"/>
              <a:t>How concerned are you about your child’s current level of: </a:t>
            </a:r>
          </a:p>
        </p:txBody>
      </p:sp>
      <p:sp>
        <p:nvSpPr>
          <p:cNvPr id="9" name="TextBox 8">
            <a:extLst>
              <a:ext uri="{FF2B5EF4-FFF2-40B4-BE49-F238E27FC236}">
                <a16:creationId xmlns:a16="http://schemas.microsoft.com/office/drawing/2014/main" id="{69A15C6F-E36A-4702-9317-122E5C604C3B}"/>
              </a:ext>
            </a:extLst>
          </p:cNvPr>
          <p:cNvSpPr txBox="1"/>
          <p:nvPr/>
        </p:nvSpPr>
        <p:spPr>
          <a:xfrm>
            <a:off x="288003" y="768927"/>
            <a:ext cx="8495889" cy="1077218"/>
          </a:xfrm>
          <a:prstGeom prst="rect">
            <a:avLst/>
          </a:prstGeom>
          <a:solidFill>
            <a:schemeClr val="accent1"/>
          </a:solidFill>
          <a:ln>
            <a:solidFill>
              <a:srgbClr val="002060"/>
            </a:solidFill>
          </a:ln>
        </p:spPr>
        <p:txBody>
          <a:bodyPr wrap="square" rtlCol="0">
            <a:spAutoFit/>
          </a:bodyPr>
          <a:lstStyle/>
          <a:p>
            <a:r>
              <a:rPr lang="en-US" sz="3200" dirty="0">
                <a:solidFill>
                  <a:schemeClr val="bg1"/>
                </a:solidFill>
              </a:rPr>
              <a:t>Parent respondents are concerned about their children’s mental health and wellbeing</a:t>
            </a:r>
          </a:p>
        </p:txBody>
      </p:sp>
    </p:spTree>
    <p:extLst>
      <p:ext uri="{BB962C8B-B14F-4D97-AF65-F5344CB8AC3E}">
        <p14:creationId xmlns:p14="http://schemas.microsoft.com/office/powerpoint/2010/main" val="1380683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CCD6F2-4C22-470D-BA64-2EDB4BF7AFBD}"/>
              </a:ext>
            </a:extLst>
          </p:cNvPr>
          <p:cNvSpPr txBox="1"/>
          <p:nvPr/>
        </p:nvSpPr>
        <p:spPr>
          <a:xfrm>
            <a:off x="261616" y="687322"/>
            <a:ext cx="8800382" cy="461665"/>
          </a:xfrm>
          <a:prstGeom prst="rect">
            <a:avLst/>
          </a:prstGeom>
          <a:solidFill>
            <a:srgbClr val="002060"/>
          </a:solidFill>
          <a:ln>
            <a:solidFill>
              <a:srgbClr val="002060"/>
            </a:solidFill>
          </a:ln>
        </p:spPr>
        <p:txBody>
          <a:bodyPr wrap="square" rtlCol="0">
            <a:spAutoFit/>
          </a:bodyPr>
          <a:lstStyle/>
          <a:p>
            <a:r>
              <a:rPr lang="en-US" sz="2400" dirty="0">
                <a:solidFill>
                  <a:schemeClr val="bg1"/>
                </a:solidFill>
              </a:rPr>
              <a:t>Experiences &amp; observations on mental health &amp; impact of COVID</a:t>
            </a:r>
          </a:p>
        </p:txBody>
      </p:sp>
      <p:sp>
        <p:nvSpPr>
          <p:cNvPr id="3" name="TextBox 2">
            <a:extLst>
              <a:ext uri="{FF2B5EF4-FFF2-40B4-BE49-F238E27FC236}">
                <a16:creationId xmlns:a16="http://schemas.microsoft.com/office/drawing/2014/main" id="{BCD49255-A149-493E-9AC3-0C3BCC56A577}"/>
              </a:ext>
            </a:extLst>
          </p:cNvPr>
          <p:cNvSpPr txBox="1"/>
          <p:nvPr/>
        </p:nvSpPr>
        <p:spPr>
          <a:xfrm>
            <a:off x="351422" y="4462295"/>
            <a:ext cx="8882384" cy="2308324"/>
          </a:xfrm>
          <a:prstGeom prst="rect">
            <a:avLst/>
          </a:prstGeom>
          <a:noFill/>
        </p:spPr>
        <p:txBody>
          <a:bodyPr wrap="square" rtlCol="0">
            <a:spAutoFit/>
          </a:bodyPr>
          <a:lstStyle/>
          <a:p>
            <a:r>
              <a:rPr lang="en-US" sz="2400" b="1" dirty="0">
                <a:solidFill>
                  <a:srgbClr val="002060"/>
                </a:solidFill>
                <a:latin typeface="Arial" panose="020B0604020202020204" pitchFamily="34" charset="0"/>
                <a:cs typeface="Arial" panose="020B0604020202020204" pitchFamily="34" charset="0"/>
              </a:rPr>
              <a:t>Sample parent comments:</a:t>
            </a:r>
          </a:p>
          <a:p>
            <a:pPr marL="285750" indent="-285750">
              <a:spcAft>
                <a:spcPts val="1200"/>
              </a:spcAft>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“Watch your child’s behavior”</a:t>
            </a:r>
          </a:p>
          <a:p>
            <a:pPr marL="285750" indent="-285750">
              <a:spcAft>
                <a:spcPts val="1200"/>
              </a:spcAft>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“Pay more attention to your child’s movement”</a:t>
            </a:r>
          </a:p>
          <a:p>
            <a:pPr marL="285750" indent="-285750">
              <a:spcAft>
                <a:spcPts val="1200"/>
              </a:spcAft>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“Providing more meaningful community services for minors”</a:t>
            </a:r>
          </a:p>
          <a:p>
            <a:pPr marL="285750" indent="-285750">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“The oxygen mask is real. All the work I put into my own well-being has been reflected in the well-being on my family members….”</a:t>
            </a:r>
          </a:p>
        </p:txBody>
      </p:sp>
      <p:sp>
        <p:nvSpPr>
          <p:cNvPr id="4" name="TextBox 3">
            <a:extLst>
              <a:ext uri="{FF2B5EF4-FFF2-40B4-BE49-F238E27FC236}">
                <a16:creationId xmlns:a16="http://schemas.microsoft.com/office/drawing/2014/main" id="{EF3B003B-0565-41BD-9638-AFD014673505}"/>
              </a:ext>
            </a:extLst>
          </p:cNvPr>
          <p:cNvSpPr txBox="1"/>
          <p:nvPr/>
        </p:nvSpPr>
        <p:spPr>
          <a:xfrm>
            <a:off x="351422" y="1374480"/>
            <a:ext cx="8620770" cy="2862322"/>
          </a:xfrm>
          <a:prstGeom prst="rect">
            <a:avLst/>
          </a:prstGeom>
          <a:noFill/>
        </p:spPr>
        <p:txBody>
          <a:bodyPr wrap="square" rtlCol="0">
            <a:spAutoFit/>
          </a:bodyPr>
          <a:lstStyle/>
          <a:p>
            <a:r>
              <a:rPr lang="en-US" sz="2400" b="1" dirty="0">
                <a:solidFill>
                  <a:srgbClr val="002060"/>
                </a:solidFill>
                <a:latin typeface="Arial" panose="020B0604020202020204" pitchFamily="34" charset="0"/>
                <a:cs typeface="Arial" panose="020B0604020202020204" pitchFamily="34" charset="0"/>
              </a:rPr>
              <a:t>Sample community comments:</a:t>
            </a:r>
            <a:endParaRPr lang="en-US" b="1" dirty="0">
              <a:solidFill>
                <a:srgbClr val="002060"/>
              </a:solidFill>
              <a:latin typeface="Arial" panose="020B0604020202020204" pitchFamily="34" charset="0"/>
              <a:cs typeface="Arial" panose="020B0604020202020204" pitchFamily="34" charset="0"/>
            </a:endParaRPr>
          </a:p>
          <a:p>
            <a:pPr marL="285750" indent="-285750">
              <a:spcAft>
                <a:spcPts val="1200"/>
              </a:spcAft>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“I often feel nervous and can’t relax”</a:t>
            </a:r>
          </a:p>
          <a:p>
            <a:pPr marL="285750" indent="-285750">
              <a:spcAft>
                <a:spcPts val="1200"/>
              </a:spcAft>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“Anxiety has gotten worse since the beginning of pandemic”</a:t>
            </a:r>
          </a:p>
          <a:p>
            <a:pPr marL="285750" indent="-285750">
              <a:spcAft>
                <a:spcPts val="1200"/>
              </a:spcAft>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“The effects of the pandemic on the youth adult population is underestimated. The phrase ‘Kids are resilient’ is overused…”</a:t>
            </a:r>
          </a:p>
          <a:p>
            <a:pPr marL="285750" indent="-285750">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“I do pastoral care check ins with the elderly and many homebound 	people. Seems like increase in depression for those that are alone or having difficulty not being able to go out or socialize due to COVID…” </a:t>
            </a:r>
          </a:p>
        </p:txBody>
      </p:sp>
    </p:spTree>
    <p:extLst>
      <p:ext uri="{BB962C8B-B14F-4D97-AF65-F5344CB8AC3E}">
        <p14:creationId xmlns:p14="http://schemas.microsoft.com/office/powerpoint/2010/main" val="883824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935" y="485678"/>
            <a:ext cx="3131058"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AFE5F9E-2C81-4454-BF34-8224251F12E1}"/>
              </a:ext>
            </a:extLst>
          </p:cNvPr>
          <p:cNvSpPr>
            <a:spLocks noGrp="1"/>
          </p:cNvSpPr>
          <p:nvPr>
            <p:ph type="title"/>
          </p:nvPr>
        </p:nvSpPr>
        <p:spPr>
          <a:xfrm>
            <a:off x="719367" y="1113764"/>
            <a:ext cx="2452312" cy="4624327"/>
          </a:xfrm>
        </p:spPr>
        <p:txBody>
          <a:bodyPr vert="horz" lIns="91440" tIns="45720" rIns="91440" bIns="45720" rtlCol="0" anchor="ctr">
            <a:normAutofit/>
          </a:bodyPr>
          <a:lstStyle/>
          <a:p>
            <a:r>
              <a:rPr lang="en-US" sz="2400" dirty="0">
                <a:solidFill>
                  <a:srgbClr val="FFFFFF"/>
                </a:solidFill>
              </a:rPr>
              <a:t>Discussion around </a:t>
            </a:r>
            <a:r>
              <a:rPr lang="en-US" sz="2400" dirty="0" err="1">
                <a:solidFill>
                  <a:srgbClr val="FFFFFF"/>
                </a:solidFill>
              </a:rPr>
              <a:t>covid</a:t>
            </a:r>
            <a:r>
              <a:rPr lang="en-US" sz="2400" dirty="0">
                <a:solidFill>
                  <a:srgbClr val="FFFFFF"/>
                </a:solidFill>
              </a:rPr>
              <a:t> &amp; wellbeing findings</a:t>
            </a:r>
          </a:p>
        </p:txBody>
      </p:sp>
      <p:sp>
        <p:nvSpPr>
          <p:cNvPr id="3" name="TextBox 2">
            <a:extLst>
              <a:ext uri="{FF2B5EF4-FFF2-40B4-BE49-F238E27FC236}">
                <a16:creationId xmlns:a16="http://schemas.microsoft.com/office/drawing/2014/main" id="{5F8132B5-BD90-4F08-9672-E6D666A7CC2B}"/>
              </a:ext>
            </a:extLst>
          </p:cNvPr>
          <p:cNvSpPr txBox="1"/>
          <p:nvPr/>
        </p:nvSpPr>
        <p:spPr>
          <a:xfrm>
            <a:off x="3866928" y="1113764"/>
            <a:ext cx="5204336" cy="4624327"/>
          </a:xfrm>
          <a:prstGeom prst="rect">
            <a:avLst/>
          </a:prstGeom>
        </p:spPr>
        <p:txBody>
          <a:bodyPr vert="horz" lIns="91440" tIns="45720" rIns="91440" bIns="45720" rtlCol="0" anchor="ctr">
            <a:normAutofit/>
          </a:bodyPr>
          <a:lstStyle/>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r>
              <a:rPr lang="en-US" sz="2800" dirty="0">
                <a:solidFill>
                  <a:schemeClr val="tx2"/>
                </a:solidFill>
              </a:rPr>
              <a:t>Questions?</a:t>
            </a:r>
          </a:p>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r>
              <a:rPr lang="en-US" sz="2800" dirty="0">
                <a:solidFill>
                  <a:schemeClr val="tx2"/>
                </a:solidFill>
              </a:rPr>
              <a:t>Comments? </a:t>
            </a:r>
          </a:p>
        </p:txBody>
      </p:sp>
    </p:spTree>
    <p:extLst>
      <p:ext uri="{BB962C8B-B14F-4D97-AF65-F5344CB8AC3E}">
        <p14:creationId xmlns:p14="http://schemas.microsoft.com/office/powerpoint/2010/main" val="213842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06D2A-4E3A-4485-AE3D-A821F4FBC39A}"/>
              </a:ext>
            </a:extLst>
          </p:cNvPr>
          <p:cNvSpPr>
            <a:spLocks noGrp="1"/>
          </p:cNvSpPr>
          <p:nvPr>
            <p:ph type="title"/>
          </p:nvPr>
        </p:nvSpPr>
        <p:spPr>
          <a:xfrm>
            <a:off x="581192" y="771948"/>
            <a:ext cx="7989752" cy="767253"/>
          </a:xfrm>
        </p:spPr>
        <p:txBody>
          <a:bodyPr>
            <a:normAutofit/>
          </a:bodyPr>
          <a:lstStyle/>
          <a:p>
            <a:r>
              <a:rPr lang="en-US" cap="none" dirty="0"/>
              <a:t>Resources &amp; supports participants are aware of: </a:t>
            </a:r>
          </a:p>
        </p:txBody>
      </p:sp>
      <p:graphicFrame>
        <p:nvGraphicFramePr>
          <p:cNvPr id="6" name="Content Placeholder 5">
            <a:extLst>
              <a:ext uri="{FF2B5EF4-FFF2-40B4-BE49-F238E27FC236}">
                <a16:creationId xmlns:a16="http://schemas.microsoft.com/office/drawing/2014/main" id="{D6E2AF2C-D300-4FFC-B520-E57633FF97BD}"/>
              </a:ext>
            </a:extLst>
          </p:cNvPr>
          <p:cNvGraphicFramePr>
            <a:graphicFrameLocks noGrp="1"/>
          </p:cNvGraphicFramePr>
          <p:nvPr>
            <p:ph idx="1"/>
          </p:nvPr>
        </p:nvGraphicFramePr>
        <p:xfrm>
          <a:off x="414770" y="2227263"/>
          <a:ext cx="3980586" cy="41839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5">
            <a:extLst>
              <a:ext uri="{FF2B5EF4-FFF2-40B4-BE49-F238E27FC236}">
                <a16:creationId xmlns:a16="http://schemas.microsoft.com/office/drawing/2014/main" id="{4E220E49-3679-4A31-9131-B1B00A002C3F}"/>
              </a:ext>
            </a:extLst>
          </p:cNvPr>
          <p:cNvGraphicFramePr>
            <a:graphicFrameLocks/>
          </p:cNvGraphicFramePr>
          <p:nvPr/>
        </p:nvGraphicFramePr>
        <p:xfrm>
          <a:off x="4748645" y="2227263"/>
          <a:ext cx="3822299" cy="418392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DD2384E5-DA32-4C46-B9F7-1D478D3BC8DF}"/>
              </a:ext>
            </a:extLst>
          </p:cNvPr>
          <p:cNvSpPr txBox="1"/>
          <p:nvPr/>
        </p:nvSpPr>
        <p:spPr>
          <a:xfrm>
            <a:off x="332510" y="1883125"/>
            <a:ext cx="1707712" cy="369332"/>
          </a:xfrm>
          <a:prstGeom prst="rect">
            <a:avLst/>
          </a:prstGeom>
          <a:noFill/>
        </p:spPr>
        <p:txBody>
          <a:bodyPr wrap="none" rtlCol="0">
            <a:spAutoFit/>
          </a:bodyPr>
          <a:lstStyle/>
          <a:p>
            <a:r>
              <a:rPr lang="en-US" dirty="0">
                <a:solidFill>
                  <a:srgbClr val="002060"/>
                </a:solidFill>
              </a:rPr>
              <a:t>All respondents:</a:t>
            </a:r>
          </a:p>
        </p:txBody>
      </p:sp>
      <p:sp>
        <p:nvSpPr>
          <p:cNvPr id="9" name="TextBox 8">
            <a:extLst>
              <a:ext uri="{FF2B5EF4-FFF2-40B4-BE49-F238E27FC236}">
                <a16:creationId xmlns:a16="http://schemas.microsoft.com/office/drawing/2014/main" id="{3DA46E68-458D-45A6-A68E-148FCE1F9C58}"/>
              </a:ext>
            </a:extLst>
          </p:cNvPr>
          <p:cNvSpPr txBox="1"/>
          <p:nvPr/>
        </p:nvSpPr>
        <p:spPr>
          <a:xfrm>
            <a:off x="4850133" y="1850859"/>
            <a:ext cx="2055756" cy="369332"/>
          </a:xfrm>
          <a:prstGeom prst="rect">
            <a:avLst/>
          </a:prstGeom>
          <a:noFill/>
        </p:spPr>
        <p:txBody>
          <a:bodyPr wrap="none" rtlCol="0">
            <a:spAutoFit/>
          </a:bodyPr>
          <a:lstStyle/>
          <a:p>
            <a:r>
              <a:rPr lang="en-US" dirty="0">
                <a:solidFill>
                  <a:srgbClr val="002060"/>
                </a:solidFill>
              </a:rPr>
              <a:t>Parent respondents:</a:t>
            </a:r>
          </a:p>
        </p:txBody>
      </p:sp>
    </p:spTree>
    <p:extLst>
      <p:ext uri="{BB962C8B-B14F-4D97-AF65-F5344CB8AC3E}">
        <p14:creationId xmlns:p14="http://schemas.microsoft.com/office/powerpoint/2010/main" val="3137320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28" name="Rectangle 27">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848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D69497-18BB-40BE-81B0-03F84DEDD2FB}"/>
              </a:ext>
            </a:extLst>
          </p:cNvPr>
          <p:cNvSpPr>
            <a:spLocks noGrp="1"/>
          </p:cNvSpPr>
          <p:nvPr>
            <p:ph type="title"/>
          </p:nvPr>
        </p:nvSpPr>
        <p:spPr>
          <a:xfrm>
            <a:off x="356851" y="2439012"/>
            <a:ext cx="3871190" cy="1979975"/>
          </a:xfrm>
        </p:spPr>
        <p:txBody>
          <a:bodyPr anchor="ctr">
            <a:normAutofit fontScale="90000"/>
          </a:bodyPr>
          <a:lstStyle/>
          <a:p>
            <a:r>
              <a:rPr lang="en-US" sz="4000" cap="none" dirty="0">
                <a:solidFill>
                  <a:srgbClr val="FFFFFF"/>
                </a:solidFill>
              </a:rPr>
              <a:t>Substance Use Norms</a:t>
            </a:r>
            <a:br>
              <a:rPr lang="en-US" sz="4000" cap="none" dirty="0">
                <a:solidFill>
                  <a:srgbClr val="FFFFFF"/>
                </a:solidFill>
              </a:rPr>
            </a:br>
            <a:br>
              <a:rPr lang="en-US" sz="4000" i="1" cap="none" dirty="0">
                <a:solidFill>
                  <a:srgbClr val="FFFFFF"/>
                </a:solidFill>
              </a:rPr>
            </a:br>
            <a:r>
              <a:rPr lang="en-US" sz="4000" i="1" cap="none" dirty="0">
                <a:solidFill>
                  <a:srgbClr val="FFFFFF"/>
                </a:solidFill>
              </a:rPr>
              <a:t>Think about…</a:t>
            </a:r>
            <a:br>
              <a:rPr lang="en-US" sz="4000" cap="none" dirty="0">
                <a:solidFill>
                  <a:srgbClr val="FFFFFF"/>
                </a:solidFill>
              </a:rPr>
            </a:br>
            <a:br>
              <a:rPr lang="en-US" sz="4000" cap="none" dirty="0">
                <a:solidFill>
                  <a:srgbClr val="FFFFFF"/>
                </a:solidFill>
              </a:rPr>
            </a:br>
            <a:endParaRPr lang="en-US" sz="4000" i="1" cap="none" dirty="0">
              <a:solidFill>
                <a:srgbClr val="FFFFFF"/>
              </a:solidFill>
            </a:endParaRPr>
          </a:p>
        </p:txBody>
      </p:sp>
      <p:sp>
        <p:nvSpPr>
          <p:cNvPr id="30" name="Rectangle 29">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934" y="460868"/>
            <a:ext cx="3621024"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7080" y="460868"/>
            <a:ext cx="3621024"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63E2BE9-CF2E-46C8-A484-D882536CD404}"/>
              </a:ext>
            </a:extLst>
          </p:cNvPr>
          <p:cNvSpPr>
            <a:spLocks noGrp="1"/>
          </p:cNvSpPr>
          <p:nvPr>
            <p:ph idx="1"/>
          </p:nvPr>
        </p:nvSpPr>
        <p:spPr>
          <a:xfrm>
            <a:off x="4862945" y="737756"/>
            <a:ext cx="4073237" cy="5121044"/>
          </a:xfrm>
          <a:ln w="57150">
            <a:noFill/>
          </a:ln>
        </p:spPr>
        <p:txBody>
          <a:bodyPr anchor="ctr">
            <a:normAutofit/>
          </a:bodyPr>
          <a:lstStyle/>
          <a:p>
            <a:pPr>
              <a:lnSpc>
                <a:spcPct val="90000"/>
              </a:lnSpc>
            </a:pPr>
            <a:r>
              <a:rPr lang="en-US" sz="2400" dirty="0">
                <a:solidFill>
                  <a:schemeClr val="accent2">
                    <a:lumMod val="50000"/>
                  </a:schemeClr>
                </a:solidFill>
              </a:rPr>
              <a:t>How much do you expect </a:t>
            </a:r>
            <a:r>
              <a:rPr lang="en-US" sz="2400" dirty="0" err="1">
                <a:solidFill>
                  <a:schemeClr val="accent2">
                    <a:lumMod val="50000"/>
                  </a:schemeClr>
                </a:solidFill>
              </a:rPr>
              <a:t>Norwalkers</a:t>
            </a:r>
            <a:r>
              <a:rPr lang="en-US" sz="2400" dirty="0">
                <a:solidFill>
                  <a:schemeClr val="accent2">
                    <a:lumMod val="50000"/>
                  </a:schemeClr>
                </a:solidFill>
              </a:rPr>
              <a:t> to report alcohol &amp; drug use as a normal part of growing up? </a:t>
            </a:r>
          </a:p>
          <a:p>
            <a:pPr>
              <a:lnSpc>
                <a:spcPct val="90000"/>
              </a:lnSpc>
            </a:pPr>
            <a:r>
              <a:rPr lang="en-US" sz="2400" dirty="0">
                <a:solidFill>
                  <a:schemeClr val="accent2">
                    <a:lumMod val="50000"/>
                  </a:schemeClr>
                </a:solidFill>
              </a:rPr>
              <a:t>Do you think Norwalk parents believe they can affect their children’s substance use?</a:t>
            </a:r>
          </a:p>
          <a:p>
            <a:pPr>
              <a:lnSpc>
                <a:spcPct val="90000"/>
              </a:lnSpc>
            </a:pPr>
            <a:r>
              <a:rPr lang="en-US" sz="2400" dirty="0">
                <a:solidFill>
                  <a:schemeClr val="accent2">
                    <a:lumMod val="50000"/>
                  </a:schemeClr>
                </a:solidFill>
              </a:rPr>
              <a:t>How do you think reported ease of access may have changed during COVID? </a:t>
            </a:r>
          </a:p>
          <a:p>
            <a:pPr marL="0" indent="0">
              <a:lnSpc>
                <a:spcPct val="90000"/>
              </a:lnSpc>
              <a:buNone/>
            </a:pPr>
            <a:endParaRPr lang="en-US" sz="2000" dirty="0">
              <a:solidFill>
                <a:schemeClr val="accent2">
                  <a:lumMod val="50000"/>
                </a:schemeClr>
              </a:solidFill>
            </a:endParaRPr>
          </a:p>
        </p:txBody>
      </p:sp>
    </p:spTree>
    <p:extLst>
      <p:ext uri="{BB962C8B-B14F-4D97-AF65-F5344CB8AC3E}">
        <p14:creationId xmlns:p14="http://schemas.microsoft.com/office/powerpoint/2010/main" val="4038628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CCD6F2-4C22-470D-BA64-2EDB4BF7AFBD}"/>
              </a:ext>
            </a:extLst>
          </p:cNvPr>
          <p:cNvSpPr txBox="1"/>
          <p:nvPr/>
        </p:nvSpPr>
        <p:spPr>
          <a:xfrm>
            <a:off x="261616" y="687322"/>
            <a:ext cx="8800382" cy="461665"/>
          </a:xfrm>
          <a:prstGeom prst="rect">
            <a:avLst/>
          </a:prstGeom>
          <a:solidFill>
            <a:srgbClr val="002060"/>
          </a:solidFill>
          <a:ln>
            <a:solidFill>
              <a:srgbClr val="002060"/>
            </a:solidFill>
          </a:ln>
        </p:spPr>
        <p:txBody>
          <a:bodyPr wrap="square" rtlCol="0">
            <a:spAutoFit/>
          </a:bodyPr>
          <a:lstStyle/>
          <a:p>
            <a:r>
              <a:rPr lang="en-US" sz="2400" dirty="0">
                <a:solidFill>
                  <a:schemeClr val="bg1"/>
                </a:solidFill>
              </a:rPr>
              <a:t>Norwalk Community Norms around Substance Use</a:t>
            </a:r>
          </a:p>
        </p:txBody>
      </p:sp>
      <p:sp>
        <p:nvSpPr>
          <p:cNvPr id="3" name="TextBox 2">
            <a:extLst>
              <a:ext uri="{FF2B5EF4-FFF2-40B4-BE49-F238E27FC236}">
                <a16:creationId xmlns:a16="http://schemas.microsoft.com/office/drawing/2014/main" id="{BCD49255-A149-493E-9AC3-0C3BCC56A577}"/>
              </a:ext>
            </a:extLst>
          </p:cNvPr>
          <p:cNvSpPr txBox="1"/>
          <p:nvPr/>
        </p:nvSpPr>
        <p:spPr>
          <a:xfrm>
            <a:off x="351422" y="3594949"/>
            <a:ext cx="8882384" cy="2585323"/>
          </a:xfrm>
          <a:prstGeom prst="rect">
            <a:avLst/>
          </a:prstGeom>
          <a:noFill/>
        </p:spPr>
        <p:txBody>
          <a:bodyPr wrap="square" rtlCol="0">
            <a:spAutoFit/>
          </a:bodyPr>
          <a:lstStyle/>
          <a:p>
            <a:r>
              <a:rPr lang="en-US" sz="2400" b="1" dirty="0">
                <a:solidFill>
                  <a:srgbClr val="002060"/>
                </a:solidFill>
                <a:latin typeface="Arial" panose="020B0604020202020204" pitchFamily="34" charset="0"/>
                <a:cs typeface="Arial" panose="020B0604020202020204" pitchFamily="34" charset="0"/>
              </a:rPr>
              <a:t>How common / visible is substance use?</a:t>
            </a:r>
          </a:p>
          <a:p>
            <a:pPr marL="285750" indent="-285750">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Alcohol is common at beaches (43%) and school grounds (23%) </a:t>
            </a:r>
          </a:p>
          <a:p>
            <a:pPr marL="285750" indent="-285750">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Weed is commonly used at home (30%)</a:t>
            </a:r>
          </a:p>
          <a:p>
            <a:pPr marL="285750" indent="-285750">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It’s ok to use marijuana (25%)</a:t>
            </a:r>
          </a:p>
          <a:p>
            <a:pPr marL="285750" indent="-285750">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Vaping is socially acceptable: 25%</a:t>
            </a:r>
          </a:p>
          <a:p>
            <a:pPr marL="285750" indent="-285750">
              <a:spcAft>
                <a:spcPts val="1200"/>
              </a:spcAft>
              <a:buFont typeface="Wingdings" panose="05000000000000000000" pitchFamily="2" charset="2"/>
              <a:buChar char="§"/>
            </a:pPr>
            <a:endParaRPr lang="en-US" dirty="0">
              <a:solidFill>
                <a:srgbClr val="002060"/>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EF3B003B-0565-41BD-9638-AFD014673505}"/>
              </a:ext>
            </a:extLst>
          </p:cNvPr>
          <p:cNvSpPr txBox="1"/>
          <p:nvPr/>
        </p:nvSpPr>
        <p:spPr>
          <a:xfrm>
            <a:off x="351422" y="1374480"/>
            <a:ext cx="8620770" cy="1600438"/>
          </a:xfrm>
          <a:prstGeom prst="rect">
            <a:avLst/>
          </a:prstGeom>
          <a:noFill/>
        </p:spPr>
        <p:txBody>
          <a:bodyPr wrap="square" rtlCol="0">
            <a:spAutoFit/>
          </a:bodyPr>
          <a:lstStyle/>
          <a:p>
            <a:r>
              <a:rPr lang="en-US" sz="2400" b="1" dirty="0">
                <a:solidFill>
                  <a:srgbClr val="002060"/>
                </a:solidFill>
                <a:latin typeface="Arial" panose="020B0604020202020204" pitchFamily="34" charset="0"/>
                <a:cs typeface="Arial" panose="020B0604020202020204" pitchFamily="34" charset="0"/>
              </a:rPr>
              <a:t>What % of </a:t>
            </a:r>
            <a:r>
              <a:rPr lang="en-US" sz="2400" b="1" dirty="0" err="1">
                <a:solidFill>
                  <a:srgbClr val="002060"/>
                </a:solidFill>
                <a:latin typeface="Arial" panose="020B0604020202020204" pitchFamily="34" charset="0"/>
                <a:cs typeface="Arial" panose="020B0604020202020204" pitchFamily="34" charset="0"/>
              </a:rPr>
              <a:t>Norwalkers</a:t>
            </a:r>
            <a:r>
              <a:rPr lang="en-US" sz="2400" b="1" dirty="0">
                <a:solidFill>
                  <a:srgbClr val="002060"/>
                </a:solidFill>
                <a:latin typeface="Arial" panose="020B0604020202020204" pitchFamily="34" charset="0"/>
                <a:cs typeface="Arial" panose="020B0604020202020204" pitchFamily="34" charset="0"/>
              </a:rPr>
              <a:t> believe that alcohol &amp; other drug use are a normal part of growing up?</a:t>
            </a:r>
            <a:endParaRPr lang="en-US" b="1" dirty="0">
              <a:solidFill>
                <a:srgbClr val="002060"/>
              </a:solidFill>
              <a:latin typeface="Arial" panose="020B0604020202020204" pitchFamily="34" charset="0"/>
              <a:cs typeface="Arial" panose="020B0604020202020204" pitchFamily="34" charset="0"/>
            </a:endParaRPr>
          </a:p>
          <a:p>
            <a:pPr marL="285750" indent="-285750">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Alcohol: 28%</a:t>
            </a:r>
          </a:p>
          <a:p>
            <a:pPr marL="285750" indent="-285750">
              <a:spcAft>
                <a:spcPts val="1200"/>
              </a:spcAft>
              <a:buFont typeface="Wingdings" panose="05000000000000000000" pitchFamily="2" charset="2"/>
              <a:buChar char="§"/>
            </a:pPr>
            <a:r>
              <a:rPr lang="en-US" sz="2000" dirty="0">
                <a:solidFill>
                  <a:srgbClr val="002060"/>
                </a:solidFill>
                <a:latin typeface="Arial" panose="020B0604020202020204" pitchFamily="34" charset="0"/>
                <a:cs typeface="Arial" panose="020B0604020202020204" pitchFamily="34" charset="0"/>
              </a:rPr>
              <a:t>Marijuana: 16% </a:t>
            </a:r>
          </a:p>
        </p:txBody>
      </p:sp>
    </p:spTree>
    <p:extLst>
      <p:ext uri="{BB962C8B-B14F-4D97-AF65-F5344CB8AC3E}">
        <p14:creationId xmlns:p14="http://schemas.microsoft.com/office/powerpoint/2010/main" val="3862888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E9185C-93F5-4302-9C2C-D1DFDE9609AE}"/>
              </a:ext>
            </a:extLst>
          </p:cNvPr>
          <p:cNvSpPr>
            <a:spLocks noGrp="1"/>
          </p:cNvSpPr>
          <p:nvPr>
            <p:ph type="title" idx="4294967295"/>
          </p:nvPr>
        </p:nvSpPr>
        <p:spPr>
          <a:xfrm>
            <a:off x="368300" y="692150"/>
            <a:ext cx="8407400" cy="1084263"/>
          </a:xfrm>
          <a:solidFill>
            <a:schemeClr val="accent1">
              <a:lumMod val="75000"/>
            </a:schemeClr>
          </a:solidFill>
        </p:spPr>
        <p:txBody>
          <a:bodyPr>
            <a:normAutofit fontScale="90000"/>
          </a:bodyPr>
          <a:lstStyle/>
          <a:p>
            <a:r>
              <a:rPr lang="en-US" cap="none" dirty="0"/>
              <a:t>Community norms around alcohol:  Just over 1 in 4 respondents believe drinking alcohol is a normal part of growing up. </a:t>
            </a:r>
          </a:p>
        </p:txBody>
      </p:sp>
      <p:graphicFrame>
        <p:nvGraphicFramePr>
          <p:cNvPr id="9" name="Content Placeholder 8">
            <a:extLst>
              <a:ext uri="{FF2B5EF4-FFF2-40B4-BE49-F238E27FC236}">
                <a16:creationId xmlns:a16="http://schemas.microsoft.com/office/drawing/2014/main" id="{2254C252-346E-44C4-976A-2504DDCD36E5}"/>
              </a:ext>
            </a:extLst>
          </p:cNvPr>
          <p:cNvGraphicFramePr>
            <a:graphicFrameLocks noGrp="1"/>
          </p:cNvGraphicFramePr>
          <p:nvPr>
            <p:ph sz="half" idx="4294967295"/>
            <p:extLst>
              <p:ext uri="{D42A27DB-BD31-4B8C-83A1-F6EECF244321}">
                <p14:modId xmlns:p14="http://schemas.microsoft.com/office/powerpoint/2010/main" val="687033772"/>
              </p:ext>
            </p:extLst>
          </p:nvPr>
        </p:nvGraphicFramePr>
        <p:xfrm>
          <a:off x="0" y="1773238"/>
          <a:ext cx="5771213" cy="4968875"/>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descr="Calf Pasture Beach High Resolution Stock Photography and Images - Alam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1660" y="2207953"/>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219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E9185C-93F5-4302-9C2C-D1DFDE9609AE}"/>
              </a:ext>
            </a:extLst>
          </p:cNvPr>
          <p:cNvSpPr>
            <a:spLocks noGrp="1"/>
          </p:cNvSpPr>
          <p:nvPr>
            <p:ph type="title"/>
          </p:nvPr>
        </p:nvSpPr>
        <p:spPr>
          <a:xfrm>
            <a:off x="581191" y="687474"/>
            <a:ext cx="8126873" cy="902335"/>
          </a:xfrm>
        </p:spPr>
        <p:txBody>
          <a:bodyPr>
            <a:normAutofit fontScale="90000"/>
          </a:bodyPr>
          <a:lstStyle/>
          <a:p>
            <a:r>
              <a:rPr lang="en-US" cap="none" dirty="0"/>
              <a:t>Fewer respondents feel that using marijuana is ‘a normal part of growing up’…</a:t>
            </a:r>
          </a:p>
        </p:txBody>
      </p:sp>
      <p:graphicFrame>
        <p:nvGraphicFramePr>
          <p:cNvPr id="10" name="Content Placeholder 8">
            <a:extLst>
              <a:ext uri="{FF2B5EF4-FFF2-40B4-BE49-F238E27FC236}">
                <a16:creationId xmlns:a16="http://schemas.microsoft.com/office/drawing/2014/main" id="{C66C066A-8CB2-4A6D-9392-82A839058FFC}"/>
              </a:ext>
            </a:extLst>
          </p:cNvPr>
          <p:cNvGraphicFramePr>
            <a:graphicFrameLocks noGrp="1"/>
          </p:cNvGraphicFramePr>
          <p:nvPr>
            <p:ph sz="half" idx="2"/>
            <p:extLst>
              <p:ext uri="{D42A27DB-BD31-4B8C-83A1-F6EECF244321}">
                <p14:modId xmlns:p14="http://schemas.microsoft.com/office/powerpoint/2010/main" val="3956496739"/>
              </p:ext>
            </p:extLst>
          </p:nvPr>
        </p:nvGraphicFramePr>
        <p:xfrm>
          <a:off x="3237876" y="1984664"/>
          <a:ext cx="5351488" cy="4873336"/>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a16="http://schemas.microsoft.com/office/drawing/2014/main" id="{6EF028D0-5FF0-45C7-9278-237AD5D5DBA3}"/>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36023" y="3444866"/>
            <a:ext cx="1982127" cy="1952932"/>
          </a:xfrm>
          <a:prstGeom prst="rect">
            <a:avLst/>
          </a:prstGeom>
        </p:spPr>
      </p:pic>
    </p:spTree>
    <p:extLst>
      <p:ext uri="{BB962C8B-B14F-4D97-AF65-F5344CB8AC3E}">
        <p14:creationId xmlns:p14="http://schemas.microsoft.com/office/powerpoint/2010/main" val="2636839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495E99FA-492C-4C5E-9893-0F326B1B6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19" name="Rectangle 1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935" y="485678"/>
            <a:ext cx="3131058"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DC73C9C-0A71-4587-8A13-35CC472F1A95}"/>
              </a:ext>
            </a:extLst>
          </p:cNvPr>
          <p:cNvSpPr txBox="1"/>
          <p:nvPr/>
        </p:nvSpPr>
        <p:spPr>
          <a:xfrm>
            <a:off x="561109" y="861012"/>
            <a:ext cx="2937884" cy="512982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2400" dirty="0">
                <a:solidFill>
                  <a:srgbClr val="FFFFFF"/>
                </a:solidFill>
                <a:latin typeface="+mj-lt"/>
                <a:ea typeface="+mj-ea"/>
                <a:cs typeface="+mj-cs"/>
              </a:rPr>
              <a:t>Most parents who took this survey are talking to their children and taking appropriate steps around substance use.</a:t>
            </a:r>
          </a:p>
        </p:txBody>
      </p:sp>
      <p:sp>
        <p:nvSpPr>
          <p:cNvPr id="5" name="TextBox 4">
            <a:extLst>
              <a:ext uri="{FF2B5EF4-FFF2-40B4-BE49-F238E27FC236}">
                <a16:creationId xmlns:a16="http://schemas.microsoft.com/office/drawing/2014/main" id="{C3DA72D5-7EB3-4579-906D-CB710CF4901E}"/>
              </a:ext>
            </a:extLst>
          </p:cNvPr>
          <p:cNvSpPr txBox="1"/>
          <p:nvPr/>
        </p:nvSpPr>
        <p:spPr>
          <a:xfrm>
            <a:off x="3848479" y="1014797"/>
            <a:ext cx="5156913" cy="4877079"/>
          </a:xfrm>
          <a:prstGeom prst="rect">
            <a:avLst/>
          </a:prstGeom>
        </p:spPr>
        <p:txBody>
          <a:bodyPr vert="horz" lIns="91440" tIns="45720" rIns="91440" bIns="45720" rtlCol="0" anchor="ctr">
            <a:normAutofit fontScale="92500" lnSpcReduction="20000"/>
          </a:bodyPr>
          <a:lstStyle/>
          <a:p>
            <a:pPr>
              <a:lnSpc>
                <a:spcPct val="90000"/>
              </a:lnSpc>
              <a:spcBef>
                <a:spcPct val="20000"/>
              </a:spcBef>
              <a:spcAft>
                <a:spcPts val="600"/>
              </a:spcAft>
              <a:buClr>
                <a:schemeClr val="accent2"/>
              </a:buClr>
              <a:buSzPct val="92000"/>
            </a:pPr>
            <a:r>
              <a:rPr lang="en-US" sz="2400" dirty="0">
                <a:solidFill>
                  <a:schemeClr val="tx2"/>
                </a:solidFill>
              </a:rPr>
              <a:t>Parents who report ‘some or most’ of the time they… </a:t>
            </a:r>
          </a:p>
          <a:p>
            <a:pPr>
              <a:lnSpc>
                <a:spcPct val="90000"/>
              </a:lnSpc>
              <a:spcBef>
                <a:spcPct val="20000"/>
              </a:spcBef>
              <a:spcAft>
                <a:spcPts val="600"/>
              </a:spcAft>
              <a:buClr>
                <a:schemeClr val="accent2"/>
              </a:buClr>
              <a:buSzPct val="92000"/>
              <a:buFont typeface="Wingdings 2" panose="05020102010507070707" pitchFamily="18" charset="2"/>
              <a:buChar char=""/>
            </a:pPr>
            <a:endParaRPr lang="en-US" sz="24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2400" dirty="0">
                <a:solidFill>
                  <a:schemeClr val="tx2"/>
                </a:solidFill>
              </a:rPr>
              <a:t>Talk to their child about the </a:t>
            </a:r>
            <a:r>
              <a:rPr lang="en-US" sz="2400" b="1" dirty="0">
                <a:solidFill>
                  <a:schemeClr val="tx2"/>
                </a:solidFill>
              </a:rPr>
              <a:t>dangers of substance use </a:t>
            </a:r>
            <a:r>
              <a:rPr lang="en-US" sz="2400" dirty="0">
                <a:solidFill>
                  <a:schemeClr val="tx2"/>
                </a:solidFill>
              </a:rPr>
              <a:t>– 70%</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24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2400" dirty="0">
                <a:solidFill>
                  <a:schemeClr val="tx2"/>
                </a:solidFill>
              </a:rPr>
              <a:t>Take steps to ensure the kids are </a:t>
            </a:r>
            <a:r>
              <a:rPr lang="en-US" sz="2400" b="1" dirty="0">
                <a:solidFill>
                  <a:schemeClr val="tx2"/>
                </a:solidFill>
              </a:rPr>
              <a:t>not drinking in their home </a:t>
            </a:r>
            <a:r>
              <a:rPr lang="en-US" sz="2400" dirty="0">
                <a:solidFill>
                  <a:schemeClr val="tx2"/>
                </a:solidFill>
              </a:rPr>
              <a:t>– 66%</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24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2400" dirty="0">
                <a:solidFill>
                  <a:schemeClr val="tx2"/>
                </a:solidFill>
              </a:rPr>
              <a:t>Take steps to ensure the kids </a:t>
            </a:r>
            <a:r>
              <a:rPr lang="en-US" sz="2400" b="1" dirty="0">
                <a:solidFill>
                  <a:schemeClr val="tx2"/>
                </a:solidFill>
              </a:rPr>
              <a:t>don’t use marijuana in their home</a:t>
            </a:r>
            <a:r>
              <a:rPr lang="en-US" sz="2400" dirty="0">
                <a:solidFill>
                  <a:schemeClr val="tx2"/>
                </a:solidFill>
              </a:rPr>
              <a:t> – 78%</a:t>
            </a: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endParaRPr lang="en-US" sz="2400" dirty="0">
              <a:solidFill>
                <a:schemeClr val="tx2"/>
              </a:solidFill>
            </a:endParaRPr>
          </a:p>
          <a:p>
            <a:pPr marL="285750" indent="-285750">
              <a:lnSpc>
                <a:spcPct val="90000"/>
              </a:lnSpc>
              <a:spcBef>
                <a:spcPct val="20000"/>
              </a:spcBef>
              <a:spcAft>
                <a:spcPts val="600"/>
              </a:spcAft>
              <a:buClr>
                <a:schemeClr val="accent2"/>
              </a:buClr>
              <a:buSzPct val="92000"/>
              <a:buFont typeface="Wingdings 2" panose="05020102010507070707" pitchFamily="18" charset="2"/>
              <a:buChar char=""/>
            </a:pPr>
            <a:r>
              <a:rPr lang="en-US" sz="2400" b="1" dirty="0">
                <a:solidFill>
                  <a:schemeClr val="tx2"/>
                </a:solidFill>
              </a:rPr>
              <a:t>Lock up prescription medications </a:t>
            </a:r>
            <a:r>
              <a:rPr lang="en-US" sz="2400" dirty="0">
                <a:solidFill>
                  <a:schemeClr val="tx2"/>
                </a:solidFill>
              </a:rPr>
              <a:t>in their home – 58%</a:t>
            </a:r>
          </a:p>
        </p:txBody>
      </p:sp>
    </p:spTree>
    <p:extLst>
      <p:ext uri="{BB962C8B-B14F-4D97-AF65-F5344CB8AC3E}">
        <p14:creationId xmlns:p14="http://schemas.microsoft.com/office/powerpoint/2010/main" val="2296996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D13BFE-B5DB-4E6E-AEE1-3D9F59EBF56A}"/>
              </a:ext>
            </a:extLst>
          </p:cNvPr>
          <p:cNvSpPr>
            <a:spLocks noGrp="1"/>
          </p:cNvSpPr>
          <p:nvPr>
            <p:ph type="title"/>
          </p:nvPr>
        </p:nvSpPr>
        <p:spPr>
          <a:xfrm>
            <a:off x="581192" y="801775"/>
            <a:ext cx="7989752" cy="819208"/>
          </a:xfrm>
        </p:spPr>
        <p:txBody>
          <a:bodyPr>
            <a:normAutofit fontScale="90000"/>
          </a:bodyPr>
          <a:lstStyle/>
          <a:p>
            <a:r>
              <a:rPr lang="en-US" cap="none" dirty="0"/>
              <a:t>1 in 4 parent respondents feel they have little control over whether their teen drinks or uses marijuana.</a:t>
            </a:r>
          </a:p>
        </p:txBody>
      </p:sp>
      <p:graphicFrame>
        <p:nvGraphicFramePr>
          <p:cNvPr id="7" name="Content Placeholder 8">
            <a:extLst>
              <a:ext uri="{FF2B5EF4-FFF2-40B4-BE49-F238E27FC236}">
                <a16:creationId xmlns:a16="http://schemas.microsoft.com/office/drawing/2014/main" id="{06DA4499-D1BC-4069-80B4-A61C4ED053EF}"/>
              </a:ext>
            </a:extLst>
          </p:cNvPr>
          <p:cNvGraphicFramePr>
            <a:graphicFrameLocks noGrp="1"/>
          </p:cNvGraphicFramePr>
          <p:nvPr>
            <p:ph idx="1"/>
            <p:extLst>
              <p:ext uri="{D42A27DB-BD31-4B8C-83A1-F6EECF244321}">
                <p14:modId xmlns:p14="http://schemas.microsoft.com/office/powerpoint/2010/main" val="3659937254"/>
              </p:ext>
            </p:extLst>
          </p:nvPr>
        </p:nvGraphicFramePr>
        <p:xfrm>
          <a:off x="83128" y="1932710"/>
          <a:ext cx="8967354" cy="48525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3975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28" name="Rectangle 27">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848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D69497-18BB-40BE-81B0-03F84DEDD2FB}"/>
              </a:ext>
            </a:extLst>
          </p:cNvPr>
          <p:cNvSpPr>
            <a:spLocks noGrp="1"/>
          </p:cNvSpPr>
          <p:nvPr>
            <p:ph type="title"/>
          </p:nvPr>
        </p:nvSpPr>
        <p:spPr>
          <a:xfrm>
            <a:off x="482601" y="1033389"/>
            <a:ext cx="3871190" cy="1979975"/>
          </a:xfrm>
        </p:spPr>
        <p:txBody>
          <a:bodyPr anchor="ctr">
            <a:normAutofit/>
          </a:bodyPr>
          <a:lstStyle/>
          <a:p>
            <a:r>
              <a:rPr lang="en-US" sz="4000" cap="none" dirty="0">
                <a:solidFill>
                  <a:srgbClr val="FFFFFF"/>
                </a:solidFill>
              </a:rPr>
              <a:t>We will cover:</a:t>
            </a:r>
          </a:p>
        </p:txBody>
      </p:sp>
      <p:sp>
        <p:nvSpPr>
          <p:cNvPr id="30" name="Rectangle 29">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934" y="460868"/>
            <a:ext cx="3621024"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7080" y="460868"/>
            <a:ext cx="3621024"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63E2BE9-CF2E-46C8-A484-D882536CD404}"/>
              </a:ext>
            </a:extLst>
          </p:cNvPr>
          <p:cNvSpPr>
            <a:spLocks noGrp="1"/>
          </p:cNvSpPr>
          <p:nvPr>
            <p:ph idx="1"/>
          </p:nvPr>
        </p:nvSpPr>
        <p:spPr>
          <a:xfrm>
            <a:off x="4862945" y="737756"/>
            <a:ext cx="4073237" cy="5121044"/>
          </a:xfrm>
          <a:ln w="57150">
            <a:noFill/>
          </a:ln>
        </p:spPr>
        <p:txBody>
          <a:bodyPr anchor="ctr">
            <a:normAutofit/>
          </a:bodyPr>
          <a:lstStyle/>
          <a:p>
            <a:pPr>
              <a:lnSpc>
                <a:spcPct val="90000"/>
              </a:lnSpc>
            </a:pPr>
            <a:r>
              <a:rPr lang="en-US" sz="2800" dirty="0">
                <a:solidFill>
                  <a:schemeClr val="accent2">
                    <a:lumMod val="50000"/>
                  </a:schemeClr>
                </a:solidFill>
              </a:rPr>
              <a:t>Demographics of respondents</a:t>
            </a:r>
          </a:p>
          <a:p>
            <a:pPr>
              <a:lnSpc>
                <a:spcPct val="90000"/>
              </a:lnSpc>
            </a:pPr>
            <a:r>
              <a:rPr lang="en-US" sz="2800" dirty="0">
                <a:solidFill>
                  <a:schemeClr val="accent2">
                    <a:lumMod val="50000"/>
                  </a:schemeClr>
                </a:solidFill>
              </a:rPr>
              <a:t>Impact of COVID on wellbeing (including awareness of resources)</a:t>
            </a:r>
          </a:p>
          <a:p>
            <a:pPr>
              <a:lnSpc>
                <a:spcPct val="90000"/>
              </a:lnSpc>
            </a:pPr>
            <a:r>
              <a:rPr lang="en-US" sz="2800" dirty="0">
                <a:solidFill>
                  <a:schemeClr val="accent2">
                    <a:lumMod val="50000"/>
                  </a:schemeClr>
                </a:solidFill>
              </a:rPr>
              <a:t>Substance use norms </a:t>
            </a:r>
          </a:p>
          <a:p>
            <a:pPr>
              <a:lnSpc>
                <a:spcPct val="90000"/>
              </a:lnSpc>
            </a:pPr>
            <a:r>
              <a:rPr lang="en-US" sz="2800" dirty="0">
                <a:solidFill>
                  <a:schemeClr val="accent2">
                    <a:lumMod val="50000"/>
                  </a:schemeClr>
                </a:solidFill>
              </a:rPr>
              <a:t>Reported training needs</a:t>
            </a:r>
          </a:p>
        </p:txBody>
      </p:sp>
    </p:spTree>
    <p:extLst>
      <p:ext uri="{BB962C8B-B14F-4D97-AF65-F5344CB8AC3E}">
        <p14:creationId xmlns:p14="http://schemas.microsoft.com/office/powerpoint/2010/main" val="2682381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E9FFA-0BEA-41A4-A3C1-F9C8A488476F}"/>
              </a:ext>
            </a:extLst>
          </p:cNvPr>
          <p:cNvSpPr>
            <a:spLocks noGrp="1"/>
          </p:cNvSpPr>
          <p:nvPr>
            <p:ph type="title"/>
          </p:nvPr>
        </p:nvSpPr>
        <p:spPr/>
        <p:txBody>
          <a:bodyPr/>
          <a:lstStyle/>
          <a:p>
            <a:r>
              <a:rPr lang="en-US" cap="none" dirty="0"/>
              <a:t>Alcohol from HOMES is perceived to be the ‘easiest’ substance for teens to get.</a:t>
            </a:r>
          </a:p>
        </p:txBody>
      </p:sp>
      <p:graphicFrame>
        <p:nvGraphicFramePr>
          <p:cNvPr id="6" name="Content Placeholder 5">
            <a:extLst>
              <a:ext uri="{FF2B5EF4-FFF2-40B4-BE49-F238E27FC236}">
                <a16:creationId xmlns:a16="http://schemas.microsoft.com/office/drawing/2014/main" id="{0AB41F0F-DDF5-4A5F-9045-E35BA7AB4381}"/>
              </a:ext>
            </a:extLst>
          </p:cNvPr>
          <p:cNvGraphicFramePr>
            <a:graphicFrameLocks noGrp="1"/>
          </p:cNvGraphicFramePr>
          <p:nvPr>
            <p:ph idx="1"/>
            <p:extLst>
              <p:ext uri="{D42A27DB-BD31-4B8C-83A1-F6EECF244321}">
                <p14:modId xmlns:p14="http://schemas.microsoft.com/office/powerpoint/2010/main" val="2816360456"/>
              </p:ext>
            </p:extLst>
          </p:nvPr>
        </p:nvGraphicFramePr>
        <p:xfrm>
          <a:off x="581025" y="2227262"/>
          <a:ext cx="7989888" cy="42878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2360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8A98B-3AC6-4B35-B49C-588294AF9A41}"/>
              </a:ext>
            </a:extLst>
          </p:cNvPr>
          <p:cNvSpPr>
            <a:spLocks noGrp="1"/>
          </p:cNvSpPr>
          <p:nvPr>
            <p:ph type="title" idx="4294967295"/>
          </p:nvPr>
        </p:nvSpPr>
        <p:spPr>
          <a:xfrm>
            <a:off x="126380" y="951518"/>
            <a:ext cx="9144000" cy="537210"/>
          </a:xfrm>
        </p:spPr>
        <p:txBody>
          <a:bodyPr>
            <a:noAutofit/>
          </a:bodyPr>
          <a:lstStyle/>
          <a:p>
            <a:r>
              <a:rPr lang="en-US" sz="2400" cap="none" dirty="0">
                <a:solidFill>
                  <a:schemeClr val="tx1"/>
                </a:solidFill>
              </a:rPr>
              <a:t>Norwalk youth discuss substance use rates and ease of access: </a:t>
            </a:r>
            <a:br>
              <a:rPr lang="en-US" sz="2400" dirty="0">
                <a:solidFill>
                  <a:schemeClr val="tx1"/>
                </a:solidFill>
              </a:rPr>
            </a:br>
            <a:endParaRPr lang="en-US" sz="2400" b="1" dirty="0">
              <a:solidFill>
                <a:schemeClr val="tx1"/>
              </a:solidFill>
            </a:endParaRPr>
          </a:p>
        </p:txBody>
      </p:sp>
      <p:sp>
        <p:nvSpPr>
          <p:cNvPr id="3" name="Content Placeholder 2">
            <a:extLst>
              <a:ext uri="{FF2B5EF4-FFF2-40B4-BE49-F238E27FC236}">
                <a16:creationId xmlns:a16="http://schemas.microsoft.com/office/drawing/2014/main" id="{DC69B3F0-F1B2-4F28-9F34-FB95DF06BF87}"/>
              </a:ext>
            </a:extLst>
          </p:cNvPr>
          <p:cNvSpPr>
            <a:spLocks noGrp="1"/>
          </p:cNvSpPr>
          <p:nvPr>
            <p:ph idx="4294967295"/>
          </p:nvPr>
        </p:nvSpPr>
        <p:spPr>
          <a:xfrm>
            <a:off x="1449388" y="1404045"/>
            <a:ext cx="7694612" cy="6069012"/>
          </a:xfrm>
        </p:spPr>
        <p:txBody>
          <a:bodyPr>
            <a:normAutofit fontScale="77500" lnSpcReduction="20000"/>
          </a:bodyPr>
          <a:lstStyle/>
          <a:p>
            <a:pPr lvl="1"/>
            <a:r>
              <a:rPr lang="en-US" sz="2400" dirty="0">
                <a:solidFill>
                  <a:schemeClr val="tx1">
                    <a:lumMod val="75000"/>
                    <a:lumOff val="25000"/>
                  </a:schemeClr>
                </a:solidFill>
              </a:rPr>
              <a:t>Most youth said use has </a:t>
            </a:r>
            <a:r>
              <a:rPr lang="en-US" sz="2400" b="1" dirty="0">
                <a:solidFill>
                  <a:schemeClr val="tx1">
                    <a:lumMod val="75000"/>
                    <a:lumOff val="25000"/>
                  </a:schemeClr>
                </a:solidFill>
              </a:rPr>
              <a:t>remained the same or increased </a:t>
            </a:r>
            <a:r>
              <a:rPr lang="en-US" sz="2400" dirty="0">
                <a:solidFill>
                  <a:schemeClr val="tx1">
                    <a:lumMod val="75000"/>
                    <a:lumOff val="25000"/>
                  </a:schemeClr>
                </a:solidFill>
              </a:rPr>
              <a:t>&amp; that alcohol is </a:t>
            </a:r>
            <a:r>
              <a:rPr lang="en-US" sz="2400" b="1" dirty="0">
                <a:solidFill>
                  <a:schemeClr val="tx1">
                    <a:lumMod val="75000"/>
                    <a:lumOff val="25000"/>
                  </a:schemeClr>
                </a:solidFill>
              </a:rPr>
              <a:t>easy to get</a:t>
            </a:r>
          </a:p>
          <a:p>
            <a:pPr lvl="2"/>
            <a:r>
              <a:rPr lang="en-US" sz="2000" dirty="0">
                <a:solidFill>
                  <a:schemeClr val="tx1">
                    <a:lumMod val="75000"/>
                    <a:lumOff val="25000"/>
                  </a:schemeClr>
                </a:solidFill>
              </a:rPr>
              <a:t>1 teen felt that alcohol use was happening more among adults versus teens to cope with what was going on</a:t>
            </a:r>
          </a:p>
          <a:p>
            <a:pPr lvl="2"/>
            <a:r>
              <a:rPr lang="en-US" sz="2000" dirty="0">
                <a:solidFill>
                  <a:schemeClr val="tx1">
                    <a:lumMod val="75000"/>
                    <a:lumOff val="25000"/>
                  </a:schemeClr>
                </a:solidFill>
              </a:rPr>
              <a:t>Her classmates “are doing things they shouldn’t be because they have nothing better to do and a lot of them have stress and stuff also.” </a:t>
            </a:r>
          </a:p>
          <a:p>
            <a:pPr marL="274320" lvl="1" indent="0">
              <a:buNone/>
            </a:pPr>
            <a:endParaRPr lang="en-US" sz="2400" b="1" dirty="0">
              <a:solidFill>
                <a:schemeClr val="tx1">
                  <a:lumMod val="75000"/>
                  <a:lumOff val="25000"/>
                </a:schemeClr>
              </a:solidFill>
            </a:endParaRPr>
          </a:p>
          <a:p>
            <a:pPr lvl="1"/>
            <a:r>
              <a:rPr lang="en-US" sz="2400" dirty="0">
                <a:solidFill>
                  <a:schemeClr val="tx1">
                    <a:lumMod val="75000"/>
                    <a:lumOff val="25000"/>
                  </a:schemeClr>
                </a:solidFill>
              </a:rPr>
              <a:t>Most youth said use has </a:t>
            </a:r>
            <a:r>
              <a:rPr lang="en-US" sz="2400" b="1" dirty="0">
                <a:solidFill>
                  <a:schemeClr val="tx1">
                    <a:lumMod val="75000"/>
                    <a:lumOff val="25000"/>
                  </a:schemeClr>
                </a:solidFill>
              </a:rPr>
              <a:t>increased</a:t>
            </a:r>
            <a:r>
              <a:rPr lang="en-US" sz="2400" dirty="0">
                <a:solidFill>
                  <a:schemeClr val="tx1">
                    <a:lumMod val="75000"/>
                    <a:lumOff val="25000"/>
                  </a:schemeClr>
                </a:solidFill>
              </a:rPr>
              <a:t>  &amp; that marijuana is </a:t>
            </a:r>
            <a:r>
              <a:rPr lang="en-US" sz="2400" b="1" dirty="0">
                <a:solidFill>
                  <a:schemeClr val="tx1">
                    <a:lumMod val="75000"/>
                    <a:lumOff val="25000"/>
                  </a:schemeClr>
                </a:solidFill>
              </a:rPr>
              <a:t>easy to get            </a:t>
            </a:r>
          </a:p>
          <a:p>
            <a:pPr lvl="2"/>
            <a:r>
              <a:rPr lang="en-US" sz="2000" dirty="0">
                <a:solidFill>
                  <a:schemeClr val="tx1">
                    <a:lumMod val="75000"/>
                    <a:lumOff val="25000"/>
                  </a:schemeClr>
                </a:solidFill>
              </a:rPr>
              <a:t>One male was not sure if increase was due to increased stress or being inside</a:t>
            </a:r>
          </a:p>
          <a:p>
            <a:pPr lvl="2"/>
            <a:r>
              <a:rPr lang="en-US" sz="2000" dirty="0">
                <a:solidFill>
                  <a:schemeClr val="tx1">
                    <a:lumMod val="75000"/>
                    <a:lumOff val="25000"/>
                  </a:schemeClr>
                </a:solidFill>
              </a:rPr>
              <a:t>Another male thought increase was because of free time among peers              </a:t>
            </a:r>
          </a:p>
          <a:p>
            <a:pPr lvl="2"/>
            <a:r>
              <a:rPr lang="en-US" sz="2000" dirty="0">
                <a:solidFill>
                  <a:schemeClr val="tx1">
                    <a:lumMod val="75000"/>
                    <a:lumOff val="25000"/>
                  </a:schemeClr>
                </a:solidFill>
              </a:rPr>
              <a:t>“overly easy” to get </a:t>
            </a:r>
          </a:p>
          <a:p>
            <a:pPr lvl="2">
              <a:spcAft>
                <a:spcPts val="1200"/>
              </a:spcAft>
            </a:pPr>
            <a:r>
              <a:rPr lang="en-US" sz="2000" dirty="0">
                <a:solidFill>
                  <a:schemeClr val="tx1">
                    <a:lumMod val="75000"/>
                    <a:lumOff val="25000"/>
                  </a:schemeClr>
                </a:solidFill>
              </a:rPr>
              <a:t>One female stated that she could “get it from 5 different people right now” if she wanted to get it.</a:t>
            </a:r>
          </a:p>
          <a:p>
            <a:pPr lvl="1"/>
            <a:r>
              <a:rPr lang="en-US" sz="2400" dirty="0">
                <a:solidFill>
                  <a:schemeClr val="tx1">
                    <a:lumMod val="75000"/>
                    <a:lumOff val="25000"/>
                  </a:schemeClr>
                </a:solidFill>
              </a:rPr>
              <a:t>Most youth said use has </a:t>
            </a:r>
            <a:r>
              <a:rPr lang="en-US" sz="2400" b="1" dirty="0">
                <a:solidFill>
                  <a:schemeClr val="tx1">
                    <a:lumMod val="75000"/>
                    <a:lumOff val="25000"/>
                  </a:schemeClr>
                </a:solidFill>
              </a:rPr>
              <a:t>decreased</a:t>
            </a:r>
            <a:r>
              <a:rPr lang="en-US" sz="2400" dirty="0">
                <a:solidFill>
                  <a:schemeClr val="tx1">
                    <a:lumMod val="75000"/>
                    <a:lumOff val="25000"/>
                  </a:schemeClr>
                </a:solidFill>
              </a:rPr>
              <a:t> or </a:t>
            </a:r>
            <a:r>
              <a:rPr lang="en-US" sz="2400" b="1" dirty="0">
                <a:solidFill>
                  <a:schemeClr val="tx1">
                    <a:lumMod val="75000"/>
                    <a:lumOff val="25000"/>
                  </a:schemeClr>
                </a:solidFill>
              </a:rPr>
              <a:t>remained the same </a:t>
            </a:r>
            <a:r>
              <a:rPr lang="en-US" sz="2400" dirty="0">
                <a:solidFill>
                  <a:schemeClr val="tx1">
                    <a:lumMod val="75000"/>
                    <a:lumOff val="25000"/>
                  </a:schemeClr>
                </a:solidFill>
              </a:rPr>
              <a:t>&amp; vapes are </a:t>
            </a:r>
            <a:r>
              <a:rPr lang="en-US" sz="2400" b="1" dirty="0">
                <a:solidFill>
                  <a:schemeClr val="tx1">
                    <a:lumMod val="75000"/>
                    <a:lumOff val="25000"/>
                  </a:schemeClr>
                </a:solidFill>
              </a:rPr>
              <a:t>easy</a:t>
            </a:r>
            <a:r>
              <a:rPr lang="en-US" sz="2400" dirty="0">
                <a:solidFill>
                  <a:schemeClr val="tx1">
                    <a:lumMod val="75000"/>
                    <a:lumOff val="25000"/>
                  </a:schemeClr>
                </a:solidFill>
              </a:rPr>
              <a:t> to get</a:t>
            </a:r>
          </a:p>
          <a:p>
            <a:pPr lvl="2"/>
            <a:r>
              <a:rPr lang="en-US" sz="2000" dirty="0">
                <a:solidFill>
                  <a:schemeClr val="tx1">
                    <a:lumMod val="75000"/>
                    <a:lumOff val="25000"/>
                  </a:schemeClr>
                </a:solidFill>
              </a:rPr>
              <a:t> “the hype around vaping has gone down; only people with nicotine addiction still do that”</a:t>
            </a:r>
          </a:p>
          <a:p>
            <a:pPr lvl="2"/>
            <a:r>
              <a:rPr lang="en-US" sz="2000" dirty="0">
                <a:solidFill>
                  <a:schemeClr val="tx1">
                    <a:lumMod val="75000"/>
                    <a:lumOff val="25000"/>
                  </a:schemeClr>
                </a:solidFill>
              </a:rPr>
              <a:t>One female said her friends have switched to vapes because they don’t have the money for marijuana           </a:t>
            </a:r>
          </a:p>
          <a:p>
            <a:pPr lvl="1">
              <a:spcAft>
                <a:spcPts val="1200"/>
              </a:spcAft>
            </a:pPr>
            <a:endParaRPr lang="en-US" dirty="0">
              <a:solidFill>
                <a:schemeClr val="tx1">
                  <a:lumMod val="75000"/>
                  <a:lumOff val="25000"/>
                </a:schemeClr>
              </a:solidFill>
            </a:endParaRPr>
          </a:p>
          <a:p>
            <a:pPr marL="274320" lvl="1" indent="0">
              <a:buNone/>
            </a:pPr>
            <a:endParaRPr lang="en-US" dirty="0">
              <a:solidFill>
                <a:schemeClr val="tx1">
                  <a:lumMod val="75000"/>
                  <a:lumOff val="25000"/>
                </a:schemeClr>
              </a:solidFill>
            </a:endParaRPr>
          </a:p>
          <a:p>
            <a:pPr lvl="2"/>
            <a:endParaRPr lang="en-US" dirty="0"/>
          </a:p>
        </p:txBody>
      </p:sp>
      <p:sp>
        <p:nvSpPr>
          <p:cNvPr id="4" name="TextBox 3">
            <a:extLst>
              <a:ext uri="{FF2B5EF4-FFF2-40B4-BE49-F238E27FC236}">
                <a16:creationId xmlns:a16="http://schemas.microsoft.com/office/drawing/2014/main" id="{011566A3-B11A-4462-A372-B745F3CE81C4}"/>
              </a:ext>
            </a:extLst>
          </p:cNvPr>
          <p:cNvSpPr txBox="1"/>
          <p:nvPr/>
        </p:nvSpPr>
        <p:spPr>
          <a:xfrm>
            <a:off x="385460" y="1382167"/>
            <a:ext cx="1465466" cy="4524315"/>
          </a:xfrm>
          <a:prstGeom prst="rect">
            <a:avLst/>
          </a:prstGeom>
          <a:noFill/>
        </p:spPr>
        <p:txBody>
          <a:bodyPr wrap="none" rtlCol="0">
            <a:spAutoFit/>
          </a:bodyPr>
          <a:lstStyle/>
          <a:p>
            <a:r>
              <a:rPr lang="en-US" sz="2400" dirty="0"/>
              <a:t>Alcohol</a:t>
            </a:r>
          </a:p>
          <a:p>
            <a:endParaRPr lang="en-US" sz="2400" dirty="0"/>
          </a:p>
          <a:p>
            <a:endParaRPr lang="en-US" sz="2400" dirty="0"/>
          </a:p>
          <a:p>
            <a:endParaRPr lang="en-US" sz="2400" dirty="0"/>
          </a:p>
          <a:p>
            <a:endParaRPr lang="en-US" sz="2400" dirty="0"/>
          </a:p>
          <a:p>
            <a:endParaRPr lang="en-US" sz="2400" dirty="0"/>
          </a:p>
          <a:p>
            <a:r>
              <a:rPr lang="en-US" sz="2400" dirty="0"/>
              <a:t>Marijuana</a:t>
            </a:r>
          </a:p>
          <a:p>
            <a:endParaRPr lang="en-US" sz="2400" dirty="0"/>
          </a:p>
          <a:p>
            <a:endParaRPr lang="en-US" sz="2400" dirty="0"/>
          </a:p>
          <a:p>
            <a:endParaRPr lang="en-US" sz="2400" dirty="0"/>
          </a:p>
          <a:p>
            <a:endParaRPr lang="en-US" sz="2400" dirty="0"/>
          </a:p>
          <a:p>
            <a:r>
              <a:rPr lang="en-US" sz="2400" dirty="0"/>
              <a:t>Vaping</a:t>
            </a:r>
          </a:p>
        </p:txBody>
      </p:sp>
    </p:spTree>
    <p:extLst>
      <p:ext uri="{BB962C8B-B14F-4D97-AF65-F5344CB8AC3E}">
        <p14:creationId xmlns:p14="http://schemas.microsoft.com/office/powerpoint/2010/main" val="2384111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687475"/>
            <a:ext cx="7989752" cy="819208"/>
          </a:xfrm>
        </p:spPr>
        <p:txBody>
          <a:bodyPr>
            <a:normAutofit fontScale="90000"/>
          </a:bodyPr>
          <a:lstStyle/>
          <a:p>
            <a:r>
              <a:rPr lang="en-US" cap="none" dirty="0">
                <a:latin typeface="+mn-lt"/>
              </a:rPr>
              <a:t>Respondents are aware of Social Host Law, Tobacco 21 &amp; proper prescription drug disposal. </a:t>
            </a:r>
          </a:p>
        </p:txBody>
      </p:sp>
      <p:sp>
        <p:nvSpPr>
          <p:cNvPr id="4" name="Slide Number Placeholder 3"/>
          <p:cNvSpPr>
            <a:spLocks noGrp="1"/>
          </p:cNvSpPr>
          <p:nvPr>
            <p:ph type="sldNum" sz="quarter" idx="12"/>
          </p:nvPr>
        </p:nvSpPr>
        <p:spPr/>
        <p:txBody>
          <a:bodyPr>
            <a:normAutofit/>
          </a:bodyPr>
          <a:lstStyle/>
          <a:p>
            <a:pPr marL="0" marR="0" lvl="0" indent="0" rtl="0">
              <a:spcBef>
                <a:spcPts val="0"/>
              </a:spcBef>
              <a:spcAft>
                <a:spcPts val="600"/>
              </a:spcAft>
              <a:buSzPct val="25000"/>
              <a:buNone/>
            </a:pPr>
            <a:fld id="{00000000-1234-1234-1234-123412341234}" type="slidenum">
              <a:rPr lang="en-US" b="0" i="0" u="none" strike="noStrike" cap="none" baseline="0" smtClean="0">
                <a:latin typeface="Galdeano"/>
                <a:ea typeface="Galdeano"/>
                <a:cs typeface="Galdeano"/>
                <a:sym typeface="Galdeano"/>
              </a:rPr>
              <a:pPr marL="0" marR="0" lvl="0" indent="0" rtl="0">
                <a:spcBef>
                  <a:spcPts val="0"/>
                </a:spcBef>
                <a:spcAft>
                  <a:spcPts val="600"/>
                </a:spcAft>
                <a:buSzPct val="25000"/>
                <a:buNone/>
              </a:pPr>
              <a:t>22</a:t>
            </a:fld>
            <a:endParaRPr lang="en-US" b="0" i="0" u="none" strike="noStrike" cap="none" baseline="0">
              <a:latin typeface="Galdeano"/>
              <a:ea typeface="Galdeano"/>
              <a:cs typeface="Galdeano"/>
              <a:sym typeface="Galdeano"/>
            </a:endParaRPr>
          </a:p>
        </p:txBody>
      </p:sp>
      <p:sp>
        <p:nvSpPr>
          <p:cNvPr id="3" name="TextBox 2">
            <a:extLst>
              <a:ext uri="{FF2B5EF4-FFF2-40B4-BE49-F238E27FC236}">
                <a16:creationId xmlns:a16="http://schemas.microsoft.com/office/drawing/2014/main" id="{53155430-2954-4636-AD7D-3FFEFD2D9F6F}"/>
              </a:ext>
            </a:extLst>
          </p:cNvPr>
          <p:cNvSpPr txBox="1"/>
          <p:nvPr/>
        </p:nvSpPr>
        <p:spPr>
          <a:xfrm>
            <a:off x="549906" y="6459786"/>
            <a:ext cx="6658746" cy="369332"/>
          </a:xfrm>
          <a:prstGeom prst="rect">
            <a:avLst/>
          </a:prstGeom>
          <a:noFill/>
        </p:spPr>
        <p:txBody>
          <a:bodyPr wrap="none" rtlCol="0">
            <a:spAutoFit/>
          </a:bodyPr>
          <a:lstStyle/>
          <a:p>
            <a:pPr>
              <a:spcAft>
                <a:spcPts val="600"/>
              </a:spcAft>
            </a:pPr>
            <a:r>
              <a:rPr lang="en-US" dirty="0">
                <a:solidFill>
                  <a:schemeClr val="bg1"/>
                </a:solidFill>
              </a:rPr>
              <a:t>2017, n=152; 2020, n=111                             Very or Somewhat familiar</a:t>
            </a:r>
          </a:p>
        </p:txBody>
      </p:sp>
      <p:graphicFrame>
        <p:nvGraphicFramePr>
          <p:cNvPr id="10" name="Chart 9">
            <a:extLst>
              <a:ext uri="{FF2B5EF4-FFF2-40B4-BE49-F238E27FC236}">
                <a16:creationId xmlns:a16="http://schemas.microsoft.com/office/drawing/2014/main" id="{0E6FFB8B-0059-42B9-956F-107E934A620F}"/>
              </a:ext>
            </a:extLst>
          </p:cNvPr>
          <p:cNvGraphicFramePr/>
          <p:nvPr/>
        </p:nvGraphicFramePr>
        <p:xfrm>
          <a:off x="349827" y="2332288"/>
          <a:ext cx="4772079" cy="4496830"/>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0B33B110-333A-4EDD-9F5B-40D7AAEA44AD}"/>
              </a:ext>
            </a:extLst>
          </p:cNvPr>
          <p:cNvSpPr txBox="1"/>
          <p:nvPr/>
        </p:nvSpPr>
        <p:spPr>
          <a:xfrm>
            <a:off x="349827" y="2009122"/>
            <a:ext cx="4572000" cy="646331"/>
          </a:xfrm>
          <a:prstGeom prst="rect">
            <a:avLst/>
          </a:prstGeom>
          <a:noFill/>
        </p:spPr>
        <p:txBody>
          <a:bodyPr wrap="square">
            <a:spAutoFit/>
          </a:bodyPr>
          <a:lstStyle/>
          <a:p>
            <a:r>
              <a:rPr lang="en-US" b="1" dirty="0">
                <a:solidFill>
                  <a:schemeClr val="accent2"/>
                </a:solidFill>
                <a:latin typeface="Open Sans" panose="020B0606030504020204" pitchFamily="34" charset="0"/>
                <a:ea typeface="Open Sans" panose="020B0606030504020204" pitchFamily="34" charset="0"/>
                <a:cs typeface="Open Sans" panose="020B0606030504020204" pitchFamily="34" charset="0"/>
              </a:rPr>
              <a:t>How familiar are you with…</a:t>
            </a:r>
            <a:br>
              <a:rPr lang="en-US" b="1" dirty="0">
                <a:latin typeface="+mn-lt"/>
              </a:rPr>
            </a:br>
            <a:endParaRPr lang="en-US" b="1" dirty="0"/>
          </a:p>
        </p:txBody>
      </p:sp>
      <p:pic>
        <p:nvPicPr>
          <p:cNvPr id="6" name="Picture 5" descr="Text&#10;&#10;Description automatically generated with medium confidence">
            <a:extLst>
              <a:ext uri="{FF2B5EF4-FFF2-40B4-BE49-F238E27FC236}">
                <a16:creationId xmlns:a16="http://schemas.microsoft.com/office/drawing/2014/main" id="{5CE7C8C9-C7C4-47B2-9D18-773DF2E83B9F}"/>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121906" y="2164953"/>
            <a:ext cx="4022094" cy="4710307"/>
          </a:xfrm>
          <a:prstGeom prst="rect">
            <a:avLst/>
          </a:prstGeom>
        </p:spPr>
      </p:pic>
    </p:spTree>
    <p:extLst>
      <p:ext uri="{BB962C8B-B14F-4D97-AF65-F5344CB8AC3E}">
        <p14:creationId xmlns:p14="http://schemas.microsoft.com/office/powerpoint/2010/main" val="2446156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CCD6F2-4C22-470D-BA64-2EDB4BF7AFBD}"/>
              </a:ext>
            </a:extLst>
          </p:cNvPr>
          <p:cNvSpPr txBox="1"/>
          <p:nvPr/>
        </p:nvSpPr>
        <p:spPr>
          <a:xfrm>
            <a:off x="261615" y="769477"/>
            <a:ext cx="8620769" cy="461665"/>
          </a:xfrm>
          <a:prstGeom prst="rect">
            <a:avLst/>
          </a:prstGeom>
          <a:solidFill>
            <a:srgbClr val="002060"/>
          </a:solidFill>
          <a:ln>
            <a:solidFill>
              <a:srgbClr val="002060"/>
            </a:solidFill>
          </a:ln>
        </p:spPr>
        <p:txBody>
          <a:bodyPr wrap="square" rtlCol="0">
            <a:spAutoFit/>
          </a:bodyPr>
          <a:lstStyle/>
          <a:p>
            <a:r>
              <a:rPr lang="en-US" sz="2400" dirty="0">
                <a:solidFill>
                  <a:schemeClr val="bg1"/>
                </a:solidFill>
              </a:rPr>
              <a:t>Sample experiences &amp; observations around substance use</a:t>
            </a:r>
          </a:p>
        </p:txBody>
      </p:sp>
      <p:sp>
        <p:nvSpPr>
          <p:cNvPr id="4" name="TextBox 3">
            <a:extLst>
              <a:ext uri="{FF2B5EF4-FFF2-40B4-BE49-F238E27FC236}">
                <a16:creationId xmlns:a16="http://schemas.microsoft.com/office/drawing/2014/main" id="{EF3B003B-0565-41BD-9638-AFD014673505}"/>
              </a:ext>
            </a:extLst>
          </p:cNvPr>
          <p:cNvSpPr txBox="1"/>
          <p:nvPr/>
        </p:nvSpPr>
        <p:spPr>
          <a:xfrm>
            <a:off x="261615" y="1379542"/>
            <a:ext cx="8620770" cy="5539978"/>
          </a:xfrm>
          <a:prstGeom prst="rect">
            <a:avLst/>
          </a:prstGeom>
          <a:noFill/>
        </p:spPr>
        <p:txBody>
          <a:bodyPr wrap="square" rtlCol="0">
            <a:spAutoFit/>
          </a:bodyPr>
          <a:lstStyle/>
          <a:p>
            <a:pPr marL="285750" indent="-285750">
              <a:buFont typeface="Wingdings" panose="05000000000000000000" pitchFamily="2" charset="2"/>
              <a:buChar char="§"/>
            </a:pPr>
            <a:r>
              <a:rPr lang="en-US" sz="18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“A few days ago, I saw my neighbor's daughters sitting with her drinking beer and smoking marijuana with her. First it made me sad and then worries because she said, "do you see how big my girls are getting" and they're between 12 and 15. It's really worrisome that many parents support this type of vice.”</a:t>
            </a:r>
            <a:endParaRPr lang="en-US"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en-US"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“Strengthen the supervision of minors’ drinking”</a:t>
            </a:r>
          </a:p>
          <a:p>
            <a:pPr marL="285750" indent="-285750">
              <a:spcAft>
                <a:spcPts val="1200"/>
              </a:spcAft>
              <a:buFont typeface="Wingdings" panose="05000000000000000000" pitchFamily="2" charset="2"/>
              <a:buChar char="§"/>
            </a:pPr>
            <a:endParaRPr lang="en-US"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“You can’t take drugs. It’s bad for you and your family.”</a:t>
            </a:r>
          </a:p>
          <a:p>
            <a:pPr marL="285750" indent="-285750">
              <a:spcAft>
                <a:spcPts val="1200"/>
              </a:spcAft>
              <a:buFont typeface="Wingdings" panose="05000000000000000000" pitchFamily="2" charset="2"/>
              <a:buChar char="§"/>
            </a:pPr>
            <a:endParaRPr lang="en-US" dirty="0">
              <a:solidFill>
                <a:srgbClr val="002060"/>
              </a:solidFill>
              <a:latin typeface="Arial" panose="020B0604020202020204" pitchFamily="34" charset="0"/>
              <a:cs typeface="Arial" panose="020B0604020202020204" pitchFamily="34" charset="0"/>
            </a:endParaRPr>
          </a:p>
          <a:p>
            <a:pPr marL="285750" indent="-285750">
              <a:spcAft>
                <a:spcPts val="1200"/>
              </a:spcAft>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“…many families drink socially and the teenagers either take the liquor from their parents, and if they know friends who are just older than 21 they pay them to make the purchase for the minors.” </a:t>
            </a:r>
          </a:p>
          <a:p>
            <a:pPr marL="285750" indent="-285750">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“I see more substance abuse in our area and more fights.”</a:t>
            </a:r>
          </a:p>
          <a:p>
            <a:pPr marL="285750" indent="-285750">
              <a:buFont typeface="Wingdings" panose="05000000000000000000" pitchFamily="2" charset="2"/>
              <a:buChar char="§"/>
            </a:pPr>
            <a:endParaRPr lang="en-US" dirty="0">
              <a:solidFill>
                <a:srgbClr val="002060"/>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en-US" dirty="0">
                <a:solidFill>
                  <a:srgbClr val="002060"/>
                </a:solidFill>
                <a:latin typeface="Arial" panose="020B0604020202020204" pitchFamily="34" charset="0"/>
                <a:cs typeface="Arial" panose="020B0604020202020204" pitchFamily="34" charset="0"/>
              </a:rPr>
              <a:t>“FYI marijuana is legal for certain conditions and I have my card. My children know that I use it for a health condition and are aware that it is illegal unless prescribed.”</a:t>
            </a:r>
            <a:endParaRPr lang="en-US" sz="18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Wingdings" panose="05000000000000000000" pitchFamily="2" charset="2"/>
              <a:buChar char="§"/>
            </a:pPr>
            <a:endParaRPr lang="en-US"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3310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935" y="485678"/>
            <a:ext cx="3131058"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AFE5F9E-2C81-4454-BF34-8224251F12E1}"/>
              </a:ext>
            </a:extLst>
          </p:cNvPr>
          <p:cNvSpPr>
            <a:spLocks noGrp="1"/>
          </p:cNvSpPr>
          <p:nvPr>
            <p:ph type="title"/>
          </p:nvPr>
        </p:nvSpPr>
        <p:spPr>
          <a:xfrm>
            <a:off x="719367" y="1113764"/>
            <a:ext cx="2452312" cy="4624327"/>
          </a:xfrm>
        </p:spPr>
        <p:txBody>
          <a:bodyPr vert="horz" lIns="91440" tIns="45720" rIns="91440" bIns="45720" rtlCol="0" anchor="ctr">
            <a:normAutofit/>
          </a:bodyPr>
          <a:lstStyle/>
          <a:p>
            <a:r>
              <a:rPr lang="en-US" sz="2400" dirty="0">
                <a:solidFill>
                  <a:srgbClr val="FFFFFF"/>
                </a:solidFill>
              </a:rPr>
              <a:t>Discussion around Community norms related to substance use</a:t>
            </a:r>
          </a:p>
        </p:txBody>
      </p:sp>
      <p:sp>
        <p:nvSpPr>
          <p:cNvPr id="3" name="TextBox 2">
            <a:extLst>
              <a:ext uri="{FF2B5EF4-FFF2-40B4-BE49-F238E27FC236}">
                <a16:creationId xmlns:a16="http://schemas.microsoft.com/office/drawing/2014/main" id="{5F8132B5-BD90-4F08-9672-E6D666A7CC2B}"/>
              </a:ext>
            </a:extLst>
          </p:cNvPr>
          <p:cNvSpPr txBox="1"/>
          <p:nvPr/>
        </p:nvSpPr>
        <p:spPr>
          <a:xfrm>
            <a:off x="3866928" y="1113764"/>
            <a:ext cx="5204336" cy="4624327"/>
          </a:xfrm>
          <a:prstGeom prst="rect">
            <a:avLst/>
          </a:prstGeom>
        </p:spPr>
        <p:txBody>
          <a:bodyPr vert="horz" lIns="91440" tIns="45720" rIns="91440" bIns="45720" rtlCol="0" anchor="ctr">
            <a:normAutofit/>
          </a:bodyPr>
          <a:lstStyle/>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r>
              <a:rPr lang="en-US" sz="2800" dirty="0">
                <a:solidFill>
                  <a:schemeClr val="tx2"/>
                </a:solidFill>
              </a:rPr>
              <a:t>Questions?</a:t>
            </a:r>
          </a:p>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r>
              <a:rPr lang="en-US" sz="2800" dirty="0">
                <a:solidFill>
                  <a:schemeClr val="tx2"/>
                </a:solidFill>
              </a:rPr>
              <a:t>Comments? How does this affect our work?</a:t>
            </a:r>
          </a:p>
        </p:txBody>
      </p:sp>
    </p:spTree>
    <p:extLst>
      <p:ext uri="{BB962C8B-B14F-4D97-AF65-F5344CB8AC3E}">
        <p14:creationId xmlns:p14="http://schemas.microsoft.com/office/powerpoint/2010/main" val="1109099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28" name="Rectangle 27">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848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D69497-18BB-40BE-81B0-03F84DEDD2FB}"/>
              </a:ext>
            </a:extLst>
          </p:cNvPr>
          <p:cNvSpPr>
            <a:spLocks noGrp="1"/>
          </p:cNvSpPr>
          <p:nvPr>
            <p:ph type="title"/>
          </p:nvPr>
        </p:nvSpPr>
        <p:spPr>
          <a:xfrm>
            <a:off x="482601" y="1033389"/>
            <a:ext cx="3871190" cy="1979975"/>
          </a:xfrm>
        </p:spPr>
        <p:txBody>
          <a:bodyPr anchor="ctr">
            <a:normAutofit/>
          </a:bodyPr>
          <a:lstStyle/>
          <a:p>
            <a:r>
              <a:rPr lang="en-US" sz="4000" cap="none" dirty="0">
                <a:solidFill>
                  <a:srgbClr val="FFFFFF"/>
                </a:solidFill>
              </a:rPr>
              <a:t>Information &amp; Training Interests</a:t>
            </a:r>
          </a:p>
        </p:txBody>
      </p:sp>
      <p:sp>
        <p:nvSpPr>
          <p:cNvPr id="30" name="Rectangle 29">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934" y="460868"/>
            <a:ext cx="3621024"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7080" y="460868"/>
            <a:ext cx="3621024"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63E2BE9-CF2E-46C8-A484-D882536CD404}"/>
              </a:ext>
            </a:extLst>
          </p:cNvPr>
          <p:cNvSpPr>
            <a:spLocks noGrp="1"/>
          </p:cNvSpPr>
          <p:nvPr>
            <p:ph idx="1"/>
          </p:nvPr>
        </p:nvSpPr>
        <p:spPr>
          <a:xfrm>
            <a:off x="4862945" y="737756"/>
            <a:ext cx="4073237" cy="5121044"/>
          </a:xfrm>
          <a:ln w="57150">
            <a:noFill/>
          </a:ln>
        </p:spPr>
        <p:txBody>
          <a:bodyPr anchor="ctr">
            <a:normAutofit/>
          </a:bodyPr>
          <a:lstStyle/>
          <a:p>
            <a:pPr>
              <a:lnSpc>
                <a:spcPct val="90000"/>
              </a:lnSpc>
            </a:pPr>
            <a:r>
              <a:rPr lang="en-US" sz="1700" dirty="0">
                <a:solidFill>
                  <a:schemeClr val="accent2">
                    <a:lumMod val="50000"/>
                  </a:schemeClr>
                </a:solidFill>
              </a:rPr>
              <a:t>What information or training are you most interested in to support your child’s health &amp; wellbeing? (Parents only)</a:t>
            </a:r>
          </a:p>
          <a:p>
            <a:pPr lvl="1">
              <a:lnSpc>
                <a:spcPct val="90000"/>
              </a:lnSpc>
            </a:pPr>
            <a:r>
              <a:rPr lang="en-US" sz="1700" dirty="0">
                <a:solidFill>
                  <a:schemeClr val="accent2">
                    <a:lumMod val="50000"/>
                  </a:schemeClr>
                </a:solidFill>
              </a:rPr>
              <a:t>26%  Recognizing/responding to a mental health crisis</a:t>
            </a:r>
          </a:p>
          <a:p>
            <a:pPr lvl="1">
              <a:lnSpc>
                <a:spcPct val="90000"/>
              </a:lnSpc>
            </a:pPr>
            <a:r>
              <a:rPr lang="en-US" sz="1700" dirty="0">
                <a:solidFill>
                  <a:schemeClr val="accent2">
                    <a:lumMod val="50000"/>
                  </a:schemeClr>
                </a:solidFill>
              </a:rPr>
              <a:t>29%  The new marijuana </a:t>
            </a:r>
          </a:p>
          <a:p>
            <a:pPr lvl="1">
              <a:lnSpc>
                <a:spcPct val="90000"/>
              </a:lnSpc>
            </a:pPr>
            <a:r>
              <a:rPr lang="en-US" sz="1700" dirty="0">
                <a:solidFill>
                  <a:schemeClr val="accent2">
                    <a:lumMod val="50000"/>
                  </a:schemeClr>
                </a:solidFill>
              </a:rPr>
              <a:t>30%  Social emotional learning</a:t>
            </a:r>
          </a:p>
          <a:p>
            <a:pPr lvl="1">
              <a:lnSpc>
                <a:spcPct val="90000"/>
              </a:lnSpc>
            </a:pPr>
            <a:r>
              <a:rPr lang="en-US" sz="1700" dirty="0">
                <a:solidFill>
                  <a:schemeClr val="accent2">
                    <a:lumMod val="50000"/>
                  </a:schemeClr>
                </a:solidFill>
              </a:rPr>
              <a:t>31%  Risks of vaping</a:t>
            </a:r>
          </a:p>
          <a:p>
            <a:pPr lvl="1">
              <a:lnSpc>
                <a:spcPct val="90000"/>
              </a:lnSpc>
            </a:pPr>
            <a:r>
              <a:rPr lang="en-US" sz="1700" dirty="0">
                <a:solidFill>
                  <a:schemeClr val="accent2">
                    <a:lumMod val="50000"/>
                  </a:schemeClr>
                </a:solidFill>
              </a:rPr>
              <a:t>31%  Power of Parenting</a:t>
            </a:r>
          </a:p>
          <a:p>
            <a:pPr lvl="1">
              <a:lnSpc>
                <a:spcPct val="90000"/>
              </a:lnSpc>
            </a:pPr>
            <a:r>
              <a:rPr lang="en-US" sz="1700" dirty="0">
                <a:solidFill>
                  <a:schemeClr val="accent2">
                    <a:lumMod val="50000"/>
                  </a:schemeClr>
                </a:solidFill>
              </a:rPr>
              <a:t>34%  Is my child using drugs?</a:t>
            </a:r>
          </a:p>
          <a:p>
            <a:pPr lvl="1">
              <a:lnSpc>
                <a:spcPct val="90000"/>
              </a:lnSpc>
            </a:pPr>
            <a:r>
              <a:rPr lang="en-US" sz="1700" dirty="0">
                <a:solidFill>
                  <a:schemeClr val="accent2">
                    <a:lumMod val="50000"/>
                  </a:schemeClr>
                </a:solidFill>
              </a:rPr>
              <a:t>36% Communicating with teens</a:t>
            </a:r>
          </a:p>
          <a:p>
            <a:pPr lvl="1">
              <a:lnSpc>
                <a:spcPct val="90000"/>
              </a:lnSpc>
            </a:pPr>
            <a:r>
              <a:rPr lang="en-US" sz="1700" dirty="0">
                <a:solidFill>
                  <a:schemeClr val="accent2">
                    <a:lumMod val="50000"/>
                  </a:schemeClr>
                </a:solidFill>
              </a:rPr>
              <a:t>37%  Stress management</a:t>
            </a:r>
          </a:p>
          <a:p>
            <a:pPr lvl="1">
              <a:lnSpc>
                <a:spcPct val="90000"/>
              </a:lnSpc>
            </a:pPr>
            <a:r>
              <a:rPr lang="en-US" sz="1700" dirty="0">
                <a:solidFill>
                  <a:schemeClr val="accent2">
                    <a:lumMod val="50000"/>
                  </a:schemeClr>
                </a:solidFill>
              </a:rPr>
              <a:t>44%  Risks of underage drinking</a:t>
            </a:r>
          </a:p>
        </p:txBody>
      </p:sp>
    </p:spTree>
    <p:extLst>
      <p:ext uri="{BB962C8B-B14F-4D97-AF65-F5344CB8AC3E}">
        <p14:creationId xmlns:p14="http://schemas.microsoft.com/office/powerpoint/2010/main" val="277359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11" name="Rectangle 10">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848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AFE5F9E-2C81-4454-BF34-8224251F12E1}"/>
              </a:ext>
            </a:extLst>
          </p:cNvPr>
          <p:cNvSpPr>
            <a:spLocks noGrp="1"/>
          </p:cNvSpPr>
          <p:nvPr>
            <p:ph type="title"/>
          </p:nvPr>
        </p:nvSpPr>
        <p:spPr>
          <a:xfrm>
            <a:off x="482601" y="1033389"/>
            <a:ext cx="3619692" cy="4825409"/>
          </a:xfrm>
        </p:spPr>
        <p:txBody>
          <a:bodyPr vert="horz" lIns="91440" tIns="45720" rIns="91440" bIns="45720" rtlCol="0" anchor="ctr">
            <a:normAutofit/>
          </a:bodyPr>
          <a:lstStyle/>
          <a:p>
            <a:r>
              <a:rPr lang="en-US" sz="3600" cap="none" dirty="0">
                <a:solidFill>
                  <a:srgbClr val="FFFFFF"/>
                </a:solidFill>
              </a:rPr>
              <a:t>Next Steps</a:t>
            </a:r>
          </a:p>
        </p:txBody>
      </p:sp>
      <p:sp>
        <p:nvSpPr>
          <p:cNvPr id="13" name="Rectangle 12">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934" y="460868"/>
            <a:ext cx="3621024"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7080" y="460868"/>
            <a:ext cx="3621024"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TextBox 2">
            <a:extLst>
              <a:ext uri="{FF2B5EF4-FFF2-40B4-BE49-F238E27FC236}">
                <a16:creationId xmlns:a16="http://schemas.microsoft.com/office/drawing/2014/main" id="{5F8132B5-BD90-4F08-9672-E6D666A7CC2B}"/>
              </a:ext>
            </a:extLst>
          </p:cNvPr>
          <p:cNvSpPr txBox="1"/>
          <p:nvPr/>
        </p:nvSpPr>
        <p:spPr>
          <a:xfrm>
            <a:off x="5066826" y="1338418"/>
            <a:ext cx="3641278" cy="4825409"/>
          </a:xfrm>
          <a:prstGeom prst="rect">
            <a:avLst/>
          </a:prstGeom>
          <a:ln w="57150">
            <a:noFill/>
          </a:ln>
        </p:spPr>
        <p:txBody>
          <a:bodyPr vert="horz" lIns="91440" tIns="45720" rIns="91440" bIns="45720" rtlCol="0" anchor="ctr">
            <a:normAutofit/>
          </a:bodyPr>
          <a:lstStyle/>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r>
              <a:rPr lang="en-US" sz="1700" dirty="0">
                <a:solidFill>
                  <a:schemeClr val="accent2">
                    <a:lumMod val="50000"/>
                  </a:schemeClr>
                </a:solidFill>
              </a:rPr>
              <a:t>Questions? ninachanana@gmail.com</a:t>
            </a:r>
          </a:p>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r>
              <a:rPr lang="en-US" sz="1700" dirty="0">
                <a:solidFill>
                  <a:schemeClr val="accent2">
                    <a:lumMod val="50000"/>
                  </a:schemeClr>
                </a:solidFill>
              </a:rPr>
              <a:t>Who else needs to see this information? </a:t>
            </a:r>
          </a:p>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r>
              <a:rPr lang="en-US" sz="1700" dirty="0">
                <a:solidFill>
                  <a:schemeClr val="accent2">
                    <a:lumMod val="50000"/>
                  </a:schemeClr>
                </a:solidFill>
              </a:rPr>
              <a:t>How should it be presented? </a:t>
            </a:r>
          </a:p>
          <a:p>
            <a:pPr marL="287337" indent="-285750">
              <a:spcBef>
                <a:spcPct val="20000"/>
              </a:spcBef>
              <a:spcAft>
                <a:spcPts val="600"/>
              </a:spcAft>
              <a:buClr>
                <a:schemeClr val="accent2"/>
              </a:buClr>
              <a:buSzPct val="92000"/>
              <a:buFont typeface="Wingdings 2" panose="05020102010507070707" pitchFamily="18" charset="2"/>
              <a:buChar char=""/>
              <a:tabLst>
                <a:tab pos="723900" algn="l"/>
                <a:tab pos="1447800" algn="l"/>
                <a:tab pos="2171700" algn="l"/>
                <a:tab pos="2895600" algn="l"/>
                <a:tab pos="3619500" algn="l"/>
                <a:tab pos="4343400" algn="l"/>
                <a:tab pos="5067300" algn="l"/>
                <a:tab pos="5791200" algn="l"/>
              </a:tabLst>
            </a:pPr>
            <a:endParaRPr lang="en-US" sz="1700" dirty="0">
              <a:solidFill>
                <a:schemeClr val="accent2">
                  <a:lumMod val="50000"/>
                </a:schemeClr>
              </a:solidFill>
            </a:endParaRPr>
          </a:p>
          <a:p>
            <a:pPr marL="1587">
              <a:spcBef>
                <a:spcPct val="20000"/>
              </a:spcBef>
              <a:spcAft>
                <a:spcPts val="600"/>
              </a:spcAft>
              <a:buClr>
                <a:schemeClr val="accent2"/>
              </a:buClr>
              <a:buSzPct val="92000"/>
              <a:tabLst>
                <a:tab pos="723900" algn="l"/>
                <a:tab pos="1447800" algn="l"/>
                <a:tab pos="2171700" algn="l"/>
                <a:tab pos="2895600" algn="l"/>
                <a:tab pos="3619500" algn="l"/>
                <a:tab pos="4343400" algn="l"/>
                <a:tab pos="5067300" algn="l"/>
                <a:tab pos="5791200" algn="l"/>
              </a:tabLst>
            </a:pPr>
            <a:endParaRPr lang="en-US" sz="1700" dirty="0">
              <a:solidFill>
                <a:schemeClr val="accent2">
                  <a:lumMod val="50000"/>
                </a:schemeClr>
              </a:solidFill>
            </a:endParaRPr>
          </a:p>
        </p:txBody>
      </p:sp>
    </p:spTree>
    <p:extLst>
      <p:ext uri="{BB962C8B-B14F-4D97-AF65-F5344CB8AC3E}">
        <p14:creationId xmlns:p14="http://schemas.microsoft.com/office/powerpoint/2010/main" val="180884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3"/>
          <p:cNvGraphicFramePr>
            <a:graphicFrameLocks/>
          </p:cNvGraphicFramePr>
          <p:nvPr>
            <p:extLst>
              <p:ext uri="{D42A27DB-BD31-4B8C-83A1-F6EECF244321}">
                <p14:modId xmlns:p14="http://schemas.microsoft.com/office/powerpoint/2010/main" val="3264630023"/>
              </p:ext>
            </p:extLst>
          </p:nvPr>
        </p:nvGraphicFramePr>
        <p:xfrm>
          <a:off x="157544" y="59708"/>
          <a:ext cx="3065626" cy="48959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5"/>
          <p:cNvGraphicFramePr>
            <a:graphicFrameLocks/>
          </p:cNvGraphicFramePr>
          <p:nvPr>
            <p:extLst>
              <p:ext uri="{D42A27DB-BD31-4B8C-83A1-F6EECF244321}">
                <p14:modId xmlns:p14="http://schemas.microsoft.com/office/powerpoint/2010/main" val="956143662"/>
              </p:ext>
            </p:extLst>
          </p:nvPr>
        </p:nvGraphicFramePr>
        <p:xfrm>
          <a:off x="2889062" y="0"/>
          <a:ext cx="3183901" cy="514877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EB2B08C9-C9F8-4E9E-B523-FA19FF304B6D}"/>
              </a:ext>
            </a:extLst>
          </p:cNvPr>
          <p:cNvGraphicFramePr>
            <a:graphicFrameLocks/>
          </p:cNvGraphicFramePr>
          <p:nvPr>
            <p:extLst>
              <p:ext uri="{D42A27DB-BD31-4B8C-83A1-F6EECF244321}">
                <p14:modId xmlns:p14="http://schemas.microsoft.com/office/powerpoint/2010/main" val="1388695885"/>
              </p:ext>
            </p:extLst>
          </p:nvPr>
        </p:nvGraphicFramePr>
        <p:xfrm>
          <a:off x="5778042" y="-79245"/>
          <a:ext cx="3183901" cy="5596817"/>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3D036514-500A-4BED-93F2-1E5AA8CEF36D}"/>
              </a:ext>
            </a:extLst>
          </p:cNvPr>
          <p:cNvSpPr txBox="1"/>
          <p:nvPr/>
        </p:nvSpPr>
        <p:spPr>
          <a:xfrm>
            <a:off x="5471410" y="4317513"/>
            <a:ext cx="3333071" cy="2339102"/>
          </a:xfrm>
          <a:prstGeom prst="rect">
            <a:avLst/>
          </a:prstGeom>
          <a:solidFill>
            <a:srgbClr val="00B0F0"/>
          </a:solidFill>
          <a:ln>
            <a:noFill/>
          </a:ln>
        </p:spPr>
        <p:txBody>
          <a:bodyPr wrap="square">
            <a:spAutoFit/>
          </a:bodyPr>
          <a:lstStyle/>
          <a:p>
            <a:r>
              <a:rPr lang="en-US" sz="2000" dirty="0">
                <a:solidFill>
                  <a:schemeClr val="accent1"/>
                </a:solidFill>
              </a:rPr>
              <a:t>How do you identify?</a:t>
            </a:r>
            <a:r>
              <a:rPr lang="en-US" dirty="0">
                <a:solidFill>
                  <a:schemeClr val="accent1"/>
                </a:solidFill>
              </a:rPr>
              <a:t> </a:t>
            </a:r>
          </a:p>
          <a:p>
            <a:r>
              <a:rPr lang="en-US" sz="1600" i="1" dirty="0"/>
              <a:t>(multiple responses allowed)</a:t>
            </a:r>
            <a:endParaRPr lang="en-US" i="1" dirty="0"/>
          </a:p>
          <a:p>
            <a:pPr lvl="1" algn="just"/>
            <a:r>
              <a:rPr lang="en-US" dirty="0">
                <a:effectLst/>
                <a:latin typeface="Calibri" panose="020F0502020204030204" pitchFamily="34" charset="0"/>
                <a:ea typeface="Calibri" panose="020F0502020204030204" pitchFamily="34" charset="0"/>
                <a:cs typeface="Arial" panose="020B0604020202020204" pitchFamily="34" charset="0"/>
              </a:rPr>
              <a:t>Bisexual</a:t>
            </a:r>
            <a:r>
              <a:rPr lang="en-US" dirty="0">
                <a:latin typeface="Calibri" panose="020F0502020204030204" pitchFamily="34" charset="0"/>
                <a:ea typeface="Calibri" panose="020F0502020204030204" pitchFamily="34" charset="0"/>
                <a:cs typeface="Arial" panose="020B0604020202020204" pitchFamily="34" charset="0"/>
              </a:rPr>
              <a:t> - </a:t>
            </a: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4</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dirty="0">
              <a:effectLst/>
              <a:latin typeface="Times New Roman" panose="02020603050405020304" pitchFamily="18" charset="0"/>
              <a:ea typeface="Times New Roman" panose="02020603050405020304" pitchFamily="18" charset="0"/>
            </a:endParaRPr>
          </a:p>
          <a:p>
            <a:pPr lvl="1" algn="just"/>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Gay/Lesbian - </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5%</a:t>
            </a:r>
            <a:endParaRPr lang="en-US" dirty="0">
              <a:effectLst/>
              <a:latin typeface="Times New Roman" panose="02020603050405020304" pitchFamily="18" charset="0"/>
              <a:ea typeface="Times New Roman" panose="02020603050405020304" pitchFamily="18" charset="0"/>
            </a:endParaRPr>
          </a:p>
          <a:p>
            <a:pPr lvl="1" algn="just"/>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Queer - 3</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dirty="0">
              <a:effectLst/>
              <a:latin typeface="Times New Roman" panose="02020603050405020304" pitchFamily="18" charset="0"/>
              <a:ea typeface="Times New Roman" panose="02020603050405020304" pitchFamily="18" charset="0"/>
            </a:endParaRPr>
          </a:p>
          <a:p>
            <a:pPr lvl="1" algn="just"/>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Straight/Heterosexual - 84</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dirty="0">
              <a:effectLst/>
              <a:latin typeface="Times New Roman" panose="02020603050405020304" pitchFamily="18" charset="0"/>
              <a:ea typeface="Times New Roman" panose="02020603050405020304" pitchFamily="18" charset="0"/>
            </a:endParaRPr>
          </a:p>
          <a:p>
            <a:pPr lvl="1" algn="just"/>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Transgender - 1</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dirty="0">
              <a:effectLst/>
              <a:latin typeface="Times New Roman" panose="02020603050405020304" pitchFamily="18" charset="0"/>
              <a:ea typeface="Times New Roman" panose="02020603050405020304" pitchFamily="18" charset="0"/>
            </a:endParaRPr>
          </a:p>
          <a:p>
            <a:pPr lvl="1" algn="just"/>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Prefer not to respond - 6</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760601" y="5257805"/>
            <a:ext cx="4925138" cy="1031051"/>
          </a:xfrm>
          <a:prstGeom prst="rect">
            <a:avLst/>
          </a:prstGeom>
        </p:spPr>
        <p:txBody>
          <a:bodyPr wrap="square">
            <a:spAutoFit/>
          </a:bodyPr>
          <a:lstStyle/>
          <a:p>
            <a:pPr>
              <a:spcBef>
                <a:spcPct val="0"/>
              </a:spcBef>
              <a:spcAft>
                <a:spcPts val="600"/>
              </a:spcAft>
            </a:pPr>
            <a:r>
              <a:rPr lang="en-US" altLang="en-US" sz="2800" dirty="0">
                <a:solidFill>
                  <a:schemeClr val="bg1"/>
                </a:solidFill>
              </a:rPr>
              <a:t>Demographics of Respondents</a:t>
            </a:r>
          </a:p>
          <a:p>
            <a:pPr>
              <a:spcBef>
                <a:spcPct val="0"/>
              </a:spcBef>
              <a:spcAft>
                <a:spcPts val="600"/>
              </a:spcAft>
            </a:pPr>
            <a:r>
              <a:rPr lang="en-US" altLang="en-US" sz="2800" dirty="0">
                <a:solidFill>
                  <a:schemeClr val="bg1"/>
                </a:solidFill>
              </a:rPr>
              <a:t>(Age, Gender, Language)</a:t>
            </a:r>
          </a:p>
        </p:txBody>
      </p:sp>
    </p:spTree>
    <p:extLst>
      <p:ext uri="{BB962C8B-B14F-4D97-AF65-F5344CB8AC3E}">
        <p14:creationId xmlns:p14="http://schemas.microsoft.com/office/powerpoint/2010/main" val="300279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48E96387-12F1-45E4-9322-ABBF2EE04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4" name="Rectangle 73">
            <a:extLst>
              <a:ext uri="{FF2B5EF4-FFF2-40B4-BE49-F238E27FC236}">
                <a16:creationId xmlns:a16="http://schemas.microsoft.com/office/drawing/2014/main" id="{A9F421DD-DE4E-4547-A904-3F80E25E3F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76" name="Rectangle 75">
            <a:extLst>
              <a:ext uri="{FF2B5EF4-FFF2-40B4-BE49-F238E27FC236}">
                <a16:creationId xmlns:a16="http://schemas.microsoft.com/office/drawing/2014/main" id="{09985DEC-1215-4209-9708-B45CC9774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77">
            <a:extLst>
              <a:ext uri="{FF2B5EF4-FFF2-40B4-BE49-F238E27FC236}">
                <a16:creationId xmlns:a16="http://schemas.microsoft.com/office/drawing/2014/main" id="{90EB7086-616E-4D44-94BE-D0F7635617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123" name="TextBox 2"/>
          <p:cNvSpPr txBox="1">
            <a:spLocks noChangeArrowheads="1"/>
          </p:cNvSpPr>
          <p:nvPr/>
        </p:nvSpPr>
        <p:spPr bwMode="auto">
          <a:xfrm>
            <a:off x="717863" y="4864065"/>
            <a:ext cx="8245162" cy="1066801"/>
          </a:xfrm>
          <a:prstGeom prst="rect">
            <a:avLst/>
          </a:prstGeom>
          <a:extLst>
            <a:ext uri="{909E8E84-426E-40DD-AFC4-6F175D3DCCD1}">
              <a14:hiddenFill xmlns:a14="http://schemas.microsoft.com/office/drawing/2010/main">
                <a:solidFill>
                  <a:srgbClr val="FFFFFF"/>
                </a:solidFill>
              </a14:hiddenFill>
            </a:ext>
          </a:extLst>
        </p:spPr>
        <p:txBody>
          <a:bodyPr vert="horz" lIns="91440" tIns="45720" rIns="91440" bIns="45720" rtlCol="0" anchor="b">
            <a:normAutofit fontScale="92500" lnSpcReduction="20000"/>
          </a:bodyPr>
          <a:lstStyle>
            <a:lvl1pPr marL="285750" indent="-285750" eaLnBrk="0" hangingPunct="0">
              <a:defRPr>
                <a:solidFill>
                  <a:schemeClr val="bg1"/>
                </a:solidFill>
                <a:latin typeface="Arial" panose="020B0604020202020204" pitchFamily="34" charset="0"/>
                <a:cs typeface="Lucida Sans Unicode" panose="020B0602030504020204" pitchFamily="34" charset="0"/>
              </a:defRPr>
            </a:lvl1pPr>
            <a:lvl2pPr eaLnBrk="0" hangingPunct="0">
              <a:defRPr>
                <a:solidFill>
                  <a:schemeClr val="bg1"/>
                </a:solidFill>
                <a:latin typeface="Arial" panose="020B0604020202020204" pitchFamily="34" charset="0"/>
                <a:cs typeface="Lucida Sans Unicode" panose="020B0602030504020204" pitchFamily="34" charset="0"/>
              </a:defRPr>
            </a:lvl2pPr>
            <a:lvl3pPr eaLnBrk="0" hangingPunct="0">
              <a:defRPr>
                <a:solidFill>
                  <a:schemeClr val="bg1"/>
                </a:solidFill>
                <a:latin typeface="Arial" panose="020B0604020202020204" pitchFamily="34" charset="0"/>
                <a:cs typeface="Lucida Sans Unicode" panose="020B0602030504020204" pitchFamily="34" charset="0"/>
              </a:defRPr>
            </a:lvl3pPr>
            <a:lvl4pPr eaLnBrk="0" hangingPunct="0">
              <a:defRPr>
                <a:solidFill>
                  <a:schemeClr val="bg1"/>
                </a:solidFill>
                <a:latin typeface="Arial" panose="020B0604020202020204" pitchFamily="34" charset="0"/>
                <a:cs typeface="Lucida Sans Unicode" panose="020B0602030504020204" pitchFamily="34" charset="0"/>
              </a:defRPr>
            </a:lvl4pPr>
            <a:lvl5pPr eaLnBrk="0" hangingPunct="0">
              <a:defRPr>
                <a:solidFill>
                  <a:schemeClr val="bg1"/>
                </a:solidFill>
                <a:latin typeface="Arial" panose="020B0604020202020204" pitchFamily="34" charset="0"/>
                <a:cs typeface="Lucida Sans Unicode" panose="020B0602030504020204" pitchFamily="34" charset="0"/>
              </a:defRPr>
            </a:lvl5pPr>
            <a:lvl6pPr marL="1535113" indent="-215900" defTabSz="457200" eaLnBrk="0" fontAlgn="base" hangingPunct="0">
              <a:spcBef>
                <a:spcPct val="0"/>
              </a:spcBef>
              <a:spcAft>
                <a:spcPct val="0"/>
              </a:spcAft>
              <a:defRPr>
                <a:solidFill>
                  <a:schemeClr val="bg1"/>
                </a:solidFill>
                <a:latin typeface="Arial" panose="020B0604020202020204" pitchFamily="34" charset="0"/>
                <a:cs typeface="Lucida Sans Unicode" panose="020B0602030504020204" pitchFamily="34" charset="0"/>
              </a:defRPr>
            </a:lvl6pPr>
            <a:lvl7pPr marL="1992313" indent="-215900" defTabSz="457200" eaLnBrk="0" fontAlgn="base" hangingPunct="0">
              <a:spcBef>
                <a:spcPct val="0"/>
              </a:spcBef>
              <a:spcAft>
                <a:spcPct val="0"/>
              </a:spcAft>
              <a:defRPr>
                <a:solidFill>
                  <a:schemeClr val="bg1"/>
                </a:solidFill>
                <a:latin typeface="Arial" panose="020B0604020202020204" pitchFamily="34" charset="0"/>
                <a:cs typeface="Lucida Sans Unicode" panose="020B0602030504020204" pitchFamily="34" charset="0"/>
              </a:defRPr>
            </a:lvl7pPr>
            <a:lvl8pPr marL="2449513" indent="-215900" defTabSz="457200" eaLnBrk="0" fontAlgn="base" hangingPunct="0">
              <a:spcBef>
                <a:spcPct val="0"/>
              </a:spcBef>
              <a:spcAft>
                <a:spcPct val="0"/>
              </a:spcAft>
              <a:defRPr>
                <a:solidFill>
                  <a:schemeClr val="bg1"/>
                </a:solidFill>
                <a:latin typeface="Arial" panose="020B0604020202020204" pitchFamily="34" charset="0"/>
                <a:cs typeface="Lucida Sans Unicode" panose="020B0602030504020204" pitchFamily="34" charset="0"/>
              </a:defRPr>
            </a:lvl8pPr>
            <a:lvl9pPr marL="2906713" indent="-215900" defTabSz="457200" eaLnBrk="0" fontAlgn="base" hangingPunct="0">
              <a:spcBef>
                <a:spcPct val="0"/>
              </a:spcBef>
              <a:spcAft>
                <a:spcPct val="0"/>
              </a:spcAft>
              <a:defRPr>
                <a:solidFill>
                  <a:schemeClr val="bg1"/>
                </a:solidFill>
                <a:latin typeface="Arial" panose="020B0604020202020204" pitchFamily="34" charset="0"/>
                <a:cs typeface="Lucida Sans Unicode" panose="020B0602030504020204" pitchFamily="34" charset="0"/>
              </a:defRPr>
            </a:lvl9pPr>
          </a:lstStyle>
          <a:p>
            <a:pPr marL="0" indent="0" eaLnBrk="1" hangingPunct="1">
              <a:spcBef>
                <a:spcPct val="0"/>
              </a:spcBef>
              <a:spcAft>
                <a:spcPts val="600"/>
              </a:spcAft>
            </a:pPr>
            <a:r>
              <a:rPr lang="en-US" altLang="en-US" sz="3600" dirty="0">
                <a:latin typeface="+mj-lt"/>
                <a:ea typeface="+mj-ea"/>
                <a:cs typeface="+mj-cs"/>
              </a:rPr>
              <a:t>Demographics of Respondents</a:t>
            </a:r>
          </a:p>
          <a:p>
            <a:pPr marL="0" indent="0" eaLnBrk="1" hangingPunct="1">
              <a:spcBef>
                <a:spcPct val="0"/>
              </a:spcBef>
              <a:spcAft>
                <a:spcPts val="600"/>
              </a:spcAft>
            </a:pPr>
            <a:r>
              <a:rPr lang="en-US" altLang="en-US" sz="3600" dirty="0">
                <a:latin typeface="+mj-lt"/>
                <a:ea typeface="+mj-ea"/>
                <a:cs typeface="+mj-cs"/>
              </a:rPr>
              <a:t>(Race &amp; ethnicity)</a:t>
            </a:r>
          </a:p>
        </p:txBody>
      </p:sp>
      <p:sp useBgFill="1">
        <p:nvSpPr>
          <p:cNvPr id="80" name="Rectangle 79">
            <a:extLst>
              <a:ext uri="{FF2B5EF4-FFF2-40B4-BE49-F238E27FC236}">
                <a16:creationId xmlns:a16="http://schemas.microsoft.com/office/drawing/2014/main" id="{066AE2FE-036E-44DB-8A9A-8E3261C9F4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3900"/>
            <a:ext cx="9144000" cy="37081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a:extLst>
              <a:ext uri="{FF2B5EF4-FFF2-40B4-BE49-F238E27FC236}">
                <a16:creationId xmlns:a16="http://schemas.microsoft.com/office/drawing/2014/main" id="{BFD2E37E-5B60-4C9C-8BC8-835FB84DB1F1}"/>
              </a:ext>
            </a:extLst>
          </p:cNvPr>
          <p:cNvGraphicFramePr/>
          <p:nvPr>
            <p:extLst>
              <p:ext uri="{D42A27DB-BD31-4B8C-83A1-F6EECF244321}">
                <p14:modId xmlns:p14="http://schemas.microsoft.com/office/powerpoint/2010/main" val="4015848134"/>
              </p:ext>
            </p:extLst>
          </p:nvPr>
        </p:nvGraphicFramePr>
        <p:xfrm>
          <a:off x="332912" y="723899"/>
          <a:ext cx="8462639" cy="35661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8465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28" name="Rectangle 27">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848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D69497-18BB-40BE-81B0-03F84DEDD2FB}"/>
              </a:ext>
            </a:extLst>
          </p:cNvPr>
          <p:cNvSpPr>
            <a:spLocks noGrp="1"/>
          </p:cNvSpPr>
          <p:nvPr>
            <p:ph type="title"/>
          </p:nvPr>
        </p:nvSpPr>
        <p:spPr>
          <a:xfrm>
            <a:off x="356851" y="1735285"/>
            <a:ext cx="3871190" cy="1979975"/>
          </a:xfrm>
        </p:spPr>
        <p:txBody>
          <a:bodyPr anchor="ctr">
            <a:normAutofit fontScale="90000"/>
          </a:bodyPr>
          <a:lstStyle/>
          <a:p>
            <a:r>
              <a:rPr lang="en-US" sz="4000" cap="none" dirty="0">
                <a:solidFill>
                  <a:srgbClr val="FFFFFF"/>
                </a:solidFill>
              </a:rPr>
              <a:t>Impact of COVID on Wellbeing</a:t>
            </a:r>
            <a:br>
              <a:rPr lang="en-US" sz="4000" cap="none" dirty="0">
                <a:solidFill>
                  <a:srgbClr val="FFFFFF"/>
                </a:solidFill>
              </a:rPr>
            </a:br>
            <a:br>
              <a:rPr lang="en-US" sz="4000" cap="none" dirty="0">
                <a:solidFill>
                  <a:srgbClr val="FFFFFF"/>
                </a:solidFill>
              </a:rPr>
            </a:br>
            <a:r>
              <a:rPr lang="en-US" sz="4000" i="1" cap="none" dirty="0">
                <a:solidFill>
                  <a:srgbClr val="FFFFFF"/>
                </a:solidFill>
              </a:rPr>
              <a:t>Think about…</a:t>
            </a:r>
          </a:p>
        </p:txBody>
      </p:sp>
      <p:sp>
        <p:nvSpPr>
          <p:cNvPr id="30" name="Rectangle 29">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934" y="460868"/>
            <a:ext cx="3621024"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7080" y="460868"/>
            <a:ext cx="3621024"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63E2BE9-CF2E-46C8-A484-D882536CD404}"/>
              </a:ext>
            </a:extLst>
          </p:cNvPr>
          <p:cNvSpPr>
            <a:spLocks noGrp="1"/>
          </p:cNvSpPr>
          <p:nvPr>
            <p:ph idx="1"/>
          </p:nvPr>
        </p:nvSpPr>
        <p:spPr>
          <a:xfrm>
            <a:off x="4862945" y="737756"/>
            <a:ext cx="4073237" cy="5121044"/>
          </a:xfrm>
          <a:ln w="57150">
            <a:noFill/>
          </a:ln>
        </p:spPr>
        <p:txBody>
          <a:bodyPr anchor="ctr">
            <a:normAutofit/>
          </a:bodyPr>
          <a:lstStyle/>
          <a:p>
            <a:pPr>
              <a:lnSpc>
                <a:spcPct val="90000"/>
              </a:lnSpc>
            </a:pPr>
            <a:r>
              <a:rPr lang="en-US" sz="2400" dirty="0">
                <a:solidFill>
                  <a:schemeClr val="accent2">
                    <a:lumMod val="50000"/>
                  </a:schemeClr>
                </a:solidFill>
              </a:rPr>
              <a:t>Where do you expect </a:t>
            </a:r>
            <a:r>
              <a:rPr lang="en-US" sz="2400" dirty="0" err="1">
                <a:solidFill>
                  <a:schemeClr val="accent2">
                    <a:lumMod val="50000"/>
                  </a:schemeClr>
                </a:solidFill>
              </a:rPr>
              <a:t>Norwalkers</a:t>
            </a:r>
            <a:r>
              <a:rPr lang="en-US" sz="2400" dirty="0">
                <a:solidFill>
                  <a:schemeClr val="accent2">
                    <a:lumMod val="50000"/>
                  </a:schemeClr>
                </a:solidFill>
              </a:rPr>
              <a:t> to report the largest negative impact? </a:t>
            </a:r>
            <a:r>
              <a:rPr lang="en-US" sz="2000" i="1" dirty="0">
                <a:solidFill>
                  <a:schemeClr val="accent2">
                    <a:lumMod val="50000"/>
                  </a:schemeClr>
                </a:solidFill>
              </a:rPr>
              <a:t>Emotional wellbeing, relationships, physical health, or finances?</a:t>
            </a:r>
          </a:p>
          <a:p>
            <a:pPr marL="0" indent="0">
              <a:lnSpc>
                <a:spcPct val="90000"/>
              </a:lnSpc>
              <a:buNone/>
            </a:pPr>
            <a:endParaRPr lang="en-US" sz="2400" dirty="0">
              <a:solidFill>
                <a:schemeClr val="accent2">
                  <a:lumMod val="50000"/>
                </a:schemeClr>
              </a:solidFill>
            </a:endParaRPr>
          </a:p>
          <a:p>
            <a:pPr>
              <a:lnSpc>
                <a:spcPct val="90000"/>
              </a:lnSpc>
            </a:pPr>
            <a:r>
              <a:rPr lang="en-US" sz="2400" dirty="0">
                <a:solidFill>
                  <a:schemeClr val="accent2">
                    <a:lumMod val="50000"/>
                  </a:schemeClr>
                </a:solidFill>
              </a:rPr>
              <a:t>Do you expect </a:t>
            </a:r>
            <a:r>
              <a:rPr lang="en-US" sz="2400" dirty="0" err="1">
                <a:solidFill>
                  <a:schemeClr val="accent2">
                    <a:lumMod val="50000"/>
                  </a:schemeClr>
                </a:solidFill>
              </a:rPr>
              <a:t>Norwalkers</a:t>
            </a:r>
            <a:r>
              <a:rPr lang="en-US" sz="2400" dirty="0">
                <a:solidFill>
                  <a:schemeClr val="accent2">
                    <a:lumMod val="50000"/>
                  </a:schemeClr>
                </a:solidFill>
              </a:rPr>
              <a:t> to report increased</a:t>
            </a:r>
            <a:r>
              <a:rPr lang="en-US" sz="2400" i="1" dirty="0">
                <a:solidFill>
                  <a:schemeClr val="accent2">
                    <a:lumMod val="50000"/>
                  </a:schemeClr>
                </a:solidFill>
              </a:rPr>
              <a:t> </a:t>
            </a:r>
            <a:r>
              <a:rPr lang="en-US" sz="2400" dirty="0">
                <a:solidFill>
                  <a:schemeClr val="accent2">
                    <a:lumMod val="50000"/>
                  </a:schemeClr>
                </a:solidFill>
              </a:rPr>
              <a:t>or decreased access to services? </a:t>
            </a:r>
            <a:r>
              <a:rPr lang="en-US" sz="2000" i="1" dirty="0">
                <a:solidFill>
                  <a:schemeClr val="accent2">
                    <a:lumMod val="50000"/>
                  </a:schemeClr>
                </a:solidFill>
              </a:rPr>
              <a:t>Healthcare, mental health supports, food, transportation?</a:t>
            </a:r>
          </a:p>
        </p:txBody>
      </p:sp>
    </p:spTree>
    <p:extLst>
      <p:ext uri="{BB962C8B-B14F-4D97-AF65-F5344CB8AC3E}">
        <p14:creationId xmlns:p14="http://schemas.microsoft.com/office/powerpoint/2010/main" val="570538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2933C-A44F-4ABE-8398-BE833F5279B1}"/>
              </a:ext>
            </a:extLst>
          </p:cNvPr>
          <p:cNvSpPr>
            <a:spLocks noGrp="1"/>
          </p:cNvSpPr>
          <p:nvPr>
            <p:ph type="title"/>
          </p:nvPr>
        </p:nvSpPr>
        <p:spPr>
          <a:xfrm>
            <a:off x="581192" y="864121"/>
            <a:ext cx="7989752" cy="871162"/>
          </a:xfrm>
        </p:spPr>
        <p:txBody>
          <a:bodyPr>
            <a:noAutofit/>
          </a:bodyPr>
          <a:lstStyle/>
          <a:p>
            <a:r>
              <a:rPr lang="en-US" sz="3200" cap="none" dirty="0"/>
              <a:t>COVID has had the largest negative impact on </a:t>
            </a:r>
            <a:r>
              <a:rPr lang="en-US" sz="3200" cap="none" dirty="0" err="1"/>
              <a:t>Norwalkers</a:t>
            </a:r>
            <a:r>
              <a:rPr lang="en-US" sz="3200" cap="none" dirty="0"/>
              <a:t>’ emotional wellbeing</a:t>
            </a:r>
          </a:p>
        </p:txBody>
      </p:sp>
      <p:graphicFrame>
        <p:nvGraphicFramePr>
          <p:cNvPr id="8" name="Content Placeholder 7">
            <a:extLst>
              <a:ext uri="{FF2B5EF4-FFF2-40B4-BE49-F238E27FC236}">
                <a16:creationId xmlns:a16="http://schemas.microsoft.com/office/drawing/2014/main" id="{C713D9B5-079E-4148-AFA6-9C1F0E31C549}"/>
              </a:ext>
            </a:extLst>
          </p:cNvPr>
          <p:cNvGraphicFramePr>
            <a:graphicFrameLocks noGrp="1"/>
          </p:cNvGraphicFramePr>
          <p:nvPr>
            <p:ph idx="1"/>
            <p:extLst>
              <p:ext uri="{D42A27DB-BD31-4B8C-83A1-F6EECF244321}">
                <p14:modId xmlns:p14="http://schemas.microsoft.com/office/powerpoint/2010/main" val="1860000741"/>
              </p:ext>
            </p:extLst>
          </p:nvPr>
        </p:nvGraphicFramePr>
        <p:xfrm>
          <a:off x="434109" y="1922319"/>
          <a:ext cx="8554027" cy="46759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36481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2933C-A44F-4ABE-8398-BE833F5279B1}"/>
              </a:ext>
            </a:extLst>
          </p:cNvPr>
          <p:cNvSpPr>
            <a:spLocks noGrp="1"/>
          </p:cNvSpPr>
          <p:nvPr>
            <p:ph type="title"/>
          </p:nvPr>
        </p:nvSpPr>
        <p:spPr>
          <a:xfrm>
            <a:off x="425328" y="625130"/>
            <a:ext cx="8261472" cy="1099762"/>
          </a:xfrm>
        </p:spPr>
        <p:txBody>
          <a:bodyPr>
            <a:noAutofit/>
          </a:bodyPr>
          <a:lstStyle/>
          <a:p>
            <a:r>
              <a:rPr lang="en-US" sz="3200" cap="none" dirty="0" err="1"/>
              <a:t>Norwalkers</a:t>
            </a:r>
            <a:r>
              <a:rPr lang="en-US" sz="3200" cap="none" dirty="0"/>
              <a:t> report less access to healthcare and mental health supports due to COVID</a:t>
            </a:r>
          </a:p>
        </p:txBody>
      </p:sp>
      <p:graphicFrame>
        <p:nvGraphicFramePr>
          <p:cNvPr id="8" name="Content Placeholder 7">
            <a:extLst>
              <a:ext uri="{FF2B5EF4-FFF2-40B4-BE49-F238E27FC236}">
                <a16:creationId xmlns:a16="http://schemas.microsoft.com/office/drawing/2014/main" id="{C713D9B5-079E-4148-AFA6-9C1F0E31C549}"/>
              </a:ext>
            </a:extLst>
          </p:cNvPr>
          <p:cNvGraphicFramePr>
            <a:graphicFrameLocks noGrp="1"/>
          </p:cNvGraphicFramePr>
          <p:nvPr>
            <p:ph idx="1"/>
            <p:extLst>
              <p:ext uri="{D42A27DB-BD31-4B8C-83A1-F6EECF244321}">
                <p14:modId xmlns:p14="http://schemas.microsoft.com/office/powerpoint/2010/main" val="283879298"/>
              </p:ext>
            </p:extLst>
          </p:nvPr>
        </p:nvGraphicFramePr>
        <p:xfrm>
          <a:off x="101600" y="2182091"/>
          <a:ext cx="8585200" cy="4675909"/>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7812300A-A290-471D-8B88-021347FCDB3A}"/>
              </a:ext>
            </a:extLst>
          </p:cNvPr>
          <p:cNvSpPr txBox="1"/>
          <p:nvPr/>
        </p:nvSpPr>
        <p:spPr>
          <a:xfrm>
            <a:off x="1361872" y="2554518"/>
            <a:ext cx="1970989" cy="584775"/>
          </a:xfrm>
          <a:prstGeom prst="rect">
            <a:avLst/>
          </a:prstGeom>
          <a:noFill/>
        </p:spPr>
        <p:txBody>
          <a:bodyPr wrap="none" rtlCol="0">
            <a:spAutoFit/>
          </a:bodyPr>
          <a:lstStyle/>
          <a:p>
            <a:r>
              <a:rPr lang="en-US" sz="3200" dirty="0"/>
              <a:t>Access to: </a:t>
            </a:r>
          </a:p>
        </p:txBody>
      </p:sp>
    </p:spTree>
    <p:extLst>
      <p:ext uri="{BB962C8B-B14F-4D97-AF65-F5344CB8AC3E}">
        <p14:creationId xmlns:p14="http://schemas.microsoft.com/office/powerpoint/2010/main" val="1802860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2933C-A44F-4ABE-8398-BE833F5279B1}"/>
              </a:ext>
            </a:extLst>
          </p:cNvPr>
          <p:cNvSpPr>
            <a:spLocks noGrp="1"/>
          </p:cNvSpPr>
          <p:nvPr>
            <p:ph type="title"/>
          </p:nvPr>
        </p:nvSpPr>
        <p:spPr>
          <a:xfrm>
            <a:off x="581192" y="770601"/>
            <a:ext cx="7989752" cy="850381"/>
          </a:xfrm>
        </p:spPr>
        <p:txBody>
          <a:bodyPr>
            <a:normAutofit fontScale="90000"/>
          </a:bodyPr>
          <a:lstStyle/>
          <a:p>
            <a:r>
              <a:rPr lang="en-US" sz="3200" cap="none" dirty="0"/>
              <a:t>Similar percentages of </a:t>
            </a:r>
            <a:r>
              <a:rPr lang="en-US" sz="3200" cap="none" dirty="0" err="1"/>
              <a:t>Norwalkers</a:t>
            </a:r>
            <a:r>
              <a:rPr lang="en-US" sz="3200" cap="none" dirty="0"/>
              <a:t> have increased or decreased their substance use during COVID</a:t>
            </a:r>
          </a:p>
        </p:txBody>
      </p:sp>
      <p:graphicFrame>
        <p:nvGraphicFramePr>
          <p:cNvPr id="8" name="Content Placeholder 7">
            <a:extLst>
              <a:ext uri="{FF2B5EF4-FFF2-40B4-BE49-F238E27FC236}">
                <a16:creationId xmlns:a16="http://schemas.microsoft.com/office/drawing/2014/main" id="{C713D9B5-079E-4148-AFA6-9C1F0E31C549}"/>
              </a:ext>
            </a:extLst>
          </p:cNvPr>
          <p:cNvGraphicFramePr>
            <a:graphicFrameLocks noGrp="1"/>
          </p:cNvGraphicFramePr>
          <p:nvPr>
            <p:ph idx="1"/>
            <p:extLst>
              <p:ext uri="{D42A27DB-BD31-4B8C-83A1-F6EECF244321}">
                <p14:modId xmlns:p14="http://schemas.microsoft.com/office/powerpoint/2010/main" val="2629743887"/>
              </p:ext>
            </p:extLst>
          </p:nvPr>
        </p:nvGraphicFramePr>
        <p:xfrm>
          <a:off x="88900" y="1981200"/>
          <a:ext cx="8966200" cy="48485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6100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3C9AE-38FD-4B72-B8F8-1EB837D89D32}"/>
              </a:ext>
            </a:extLst>
          </p:cNvPr>
          <p:cNvSpPr>
            <a:spLocks noGrp="1"/>
          </p:cNvSpPr>
          <p:nvPr>
            <p:ph type="title"/>
          </p:nvPr>
        </p:nvSpPr>
        <p:spPr>
          <a:xfrm>
            <a:off x="577124" y="760826"/>
            <a:ext cx="7989752" cy="941821"/>
          </a:xfrm>
        </p:spPr>
        <p:txBody>
          <a:bodyPr>
            <a:noAutofit/>
          </a:bodyPr>
          <a:lstStyle/>
          <a:p>
            <a:r>
              <a:rPr lang="en-US" cap="none" dirty="0"/>
              <a:t>6 out of 10 </a:t>
            </a:r>
            <a:r>
              <a:rPr lang="en-US" cap="none" dirty="0" err="1"/>
              <a:t>Norwalkers</a:t>
            </a:r>
            <a:r>
              <a:rPr lang="en-US" cap="none" dirty="0"/>
              <a:t> are experiencing Psychological Distress</a:t>
            </a:r>
          </a:p>
        </p:txBody>
      </p:sp>
      <p:graphicFrame>
        <p:nvGraphicFramePr>
          <p:cNvPr id="6" name="Content Placeholder 5">
            <a:extLst>
              <a:ext uri="{FF2B5EF4-FFF2-40B4-BE49-F238E27FC236}">
                <a16:creationId xmlns:a16="http://schemas.microsoft.com/office/drawing/2014/main" id="{481E61FF-ADE7-4FC6-A4BB-953C92F045C1}"/>
              </a:ext>
            </a:extLst>
          </p:cNvPr>
          <p:cNvGraphicFramePr>
            <a:graphicFrameLocks noGrp="1"/>
          </p:cNvGraphicFramePr>
          <p:nvPr>
            <p:ph idx="1"/>
            <p:extLst>
              <p:ext uri="{D42A27DB-BD31-4B8C-83A1-F6EECF244321}">
                <p14:modId xmlns:p14="http://schemas.microsoft.com/office/powerpoint/2010/main" val="3331519950"/>
              </p:ext>
            </p:extLst>
          </p:nvPr>
        </p:nvGraphicFramePr>
        <p:xfrm>
          <a:off x="3636817" y="2005445"/>
          <a:ext cx="5330537" cy="469669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B8AD8852-AAD7-4814-95CD-FAD86EB1FA5D}"/>
              </a:ext>
            </a:extLst>
          </p:cNvPr>
          <p:cNvSpPr txBox="1"/>
          <p:nvPr/>
        </p:nvSpPr>
        <p:spPr>
          <a:xfrm>
            <a:off x="244129" y="2891698"/>
            <a:ext cx="3392688" cy="2862322"/>
          </a:xfrm>
          <a:prstGeom prst="rect">
            <a:avLst/>
          </a:prstGeom>
          <a:solidFill>
            <a:schemeClr val="bg1"/>
          </a:solidFill>
          <a:ln>
            <a:noFill/>
          </a:ln>
        </p:spPr>
        <p:txBody>
          <a:bodyPr wrap="square" rtlCol="0">
            <a:spAutoFit/>
          </a:bodyPr>
          <a:lstStyle/>
          <a:p>
            <a:r>
              <a:rPr lang="en-US" sz="2000" b="1" dirty="0"/>
              <a:t>On the PHQ-4 (embedded in our survey): </a:t>
            </a:r>
          </a:p>
          <a:p>
            <a:endParaRPr lang="en-US" sz="2000" b="1" dirty="0"/>
          </a:p>
          <a:p>
            <a:pPr marL="342900" indent="-342900">
              <a:buFont typeface="Wingdings" panose="05000000000000000000" pitchFamily="2" charset="2"/>
              <a:buChar char="§"/>
            </a:pPr>
            <a:r>
              <a:rPr lang="en-US" sz="2000" dirty="0"/>
              <a:t>62% of </a:t>
            </a:r>
            <a:r>
              <a:rPr lang="en-US" sz="2000" dirty="0" err="1"/>
              <a:t>Norwalkers</a:t>
            </a:r>
            <a:r>
              <a:rPr lang="en-US" sz="2000" dirty="0"/>
              <a:t> scored as having for Psychological Distress </a:t>
            </a:r>
          </a:p>
          <a:p>
            <a:pPr marL="342900" indent="-342900">
              <a:buFont typeface="Wingdings" panose="05000000000000000000" pitchFamily="2" charset="2"/>
              <a:buChar char="§"/>
            </a:pPr>
            <a:r>
              <a:rPr lang="en-US" sz="2000" dirty="0"/>
              <a:t>29% are at risk for moderate or severe anxiety &amp; depression</a:t>
            </a:r>
            <a:endParaRPr lang="en-US" sz="2000" dirty="0">
              <a:solidFill>
                <a:srgbClr val="002060"/>
              </a:solidFill>
            </a:endParaRPr>
          </a:p>
        </p:txBody>
      </p:sp>
    </p:spTree>
    <p:extLst>
      <p:ext uri="{BB962C8B-B14F-4D97-AF65-F5344CB8AC3E}">
        <p14:creationId xmlns:p14="http://schemas.microsoft.com/office/powerpoint/2010/main" val="180692944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2430</TotalTime>
  <Words>2719</Words>
  <Application>Microsoft Office PowerPoint</Application>
  <PresentationFormat>On-screen Show (4:3)</PresentationFormat>
  <Paragraphs>333</Paragraphs>
  <Slides>26</Slides>
  <Notes>26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Galdeano</vt:lpstr>
      <vt:lpstr>Gill Sans MT</vt:lpstr>
      <vt:lpstr>Open Sans</vt:lpstr>
      <vt:lpstr>Times New Roman</vt:lpstr>
      <vt:lpstr>Wingdings</vt:lpstr>
      <vt:lpstr>Wingdings 2</vt:lpstr>
      <vt:lpstr>Dividend</vt:lpstr>
      <vt:lpstr>PowerPoint Presentation</vt:lpstr>
      <vt:lpstr>We will cover:</vt:lpstr>
      <vt:lpstr>PowerPoint Presentation</vt:lpstr>
      <vt:lpstr>PowerPoint Presentation</vt:lpstr>
      <vt:lpstr>Impact of COVID on Wellbeing  Think about…</vt:lpstr>
      <vt:lpstr>COVID has had the largest negative impact on Norwalkers’ emotional wellbeing</vt:lpstr>
      <vt:lpstr>Norwalkers report less access to healthcare and mental health supports due to COVID</vt:lpstr>
      <vt:lpstr>Similar percentages of Norwalkers have increased or decreased their substance use during COVID</vt:lpstr>
      <vt:lpstr>6 out of 10 Norwalkers are experiencing Psychological Distress</vt:lpstr>
      <vt:lpstr>PowerPoint Presentation</vt:lpstr>
      <vt:lpstr>PowerPoint Presentation</vt:lpstr>
      <vt:lpstr>Discussion around covid &amp; wellbeing findings</vt:lpstr>
      <vt:lpstr>Resources &amp; supports participants are aware of: </vt:lpstr>
      <vt:lpstr>Substance Use Norms  Think about…  </vt:lpstr>
      <vt:lpstr>PowerPoint Presentation</vt:lpstr>
      <vt:lpstr>Community norms around alcohol:  Just over 1 in 4 respondents believe drinking alcohol is a normal part of growing up. </vt:lpstr>
      <vt:lpstr>Fewer respondents feel that using marijuana is ‘a normal part of growing up’…</vt:lpstr>
      <vt:lpstr>PowerPoint Presentation</vt:lpstr>
      <vt:lpstr>1 in 4 parent respondents feel they have little control over whether their teen drinks or uses marijuana.</vt:lpstr>
      <vt:lpstr>Alcohol from HOMES is perceived to be the ‘easiest’ substance for teens to get.</vt:lpstr>
      <vt:lpstr>Norwalk youth discuss substance use rates and ease of access:  </vt:lpstr>
      <vt:lpstr>Respondents are aware of Social Host Law, Tobacco 21 &amp; proper prescription drug disposal. </vt:lpstr>
      <vt:lpstr>PowerPoint Presentation</vt:lpstr>
      <vt:lpstr>Discussion around Community norms related to substance use</vt:lpstr>
      <vt:lpstr>Information &amp; Training Interests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Stratford Youth Core measure data</dc:title>
  <dc:creator>Nina Chanana</dc:creator>
  <cp:lastModifiedBy>Nina Chanana</cp:lastModifiedBy>
  <cp:revision>175</cp:revision>
  <cp:lastPrinted>2021-04-28T18:05:43Z</cp:lastPrinted>
  <dcterms:created xsi:type="dcterms:W3CDTF">2020-11-09T21:07:53Z</dcterms:created>
  <dcterms:modified xsi:type="dcterms:W3CDTF">2021-04-29T14:10:18Z</dcterms:modified>
</cp:coreProperties>
</file>