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8" r:id="rId2"/>
    <p:sldId id="259" r:id="rId3"/>
    <p:sldId id="260" r:id="rId4"/>
    <p:sldId id="257"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45683" autoAdjust="0"/>
  </p:normalViewPr>
  <p:slideViewPr>
    <p:cSldViewPr snapToGrid="0">
      <p:cViewPr varScale="1">
        <p:scale>
          <a:sx n="51" d="100"/>
          <a:sy n="51" d="100"/>
        </p:scale>
        <p:origin x="33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834F7-4DEB-4D00-9A81-D7D951644DCF}" type="datetimeFigureOut">
              <a:rPr lang="en-US" smtClean="0"/>
              <a:t>10/26/2022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A8C40-1988-4630-B6EA-B72E964B3029}" type="slidenum">
              <a:rPr lang="en-US" smtClean="0"/>
              <a:t>‹#›</a:t>
            </a:fld>
            <a:endParaRPr lang="en-US"/>
          </a:p>
        </p:txBody>
      </p:sp>
    </p:spTree>
    <p:extLst>
      <p:ext uri="{BB962C8B-B14F-4D97-AF65-F5344CB8AC3E}">
        <p14:creationId xmlns:p14="http://schemas.microsoft.com/office/powerpoint/2010/main" val="385324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ebmd.com/mental-health/addiction/marijuana-use-and-its-effect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leafly.com/news/strains-products/what-is-hhc"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eafly.com/news/science-tech/what-is-delta8-thc"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bearlylegalhemp.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NICOTINE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POUCHES</a:t>
            </a:r>
          </a:p>
          <a:p>
            <a:pPr marL="0" marR="0">
              <a:lnSpc>
                <a:spcPct val="107000"/>
              </a:lnSpc>
              <a:spcBef>
                <a:spcPts val="0"/>
              </a:spcBef>
              <a:spcAft>
                <a:spcPts val="800"/>
              </a:spcAft>
            </a:pPr>
            <a:r>
              <a:rPr lang="en-US" sz="1200" i="0" dirty="0">
                <a:effectLst/>
                <a:latin typeface="Calibri" panose="020F0502020204030204" pitchFamily="34" charset="0"/>
                <a:ea typeface="Calibri" panose="020F0502020204030204" pitchFamily="34" charset="0"/>
                <a:cs typeface="Times New Roman" panose="02020603050405020304" pitchFamily="18" charset="0"/>
              </a:rPr>
              <a:t>Brought to our attention via The Hub (region 1 RBHAO). </a:t>
            </a:r>
          </a:p>
          <a:p>
            <a:pPr marL="0" marR="0">
              <a:lnSpc>
                <a:spcPct val="107000"/>
              </a:lnSpc>
              <a:spcBef>
                <a:spcPts val="0"/>
              </a:spcBef>
              <a:spcAft>
                <a:spcPts val="800"/>
              </a:spcAft>
            </a:pPr>
            <a:r>
              <a:rPr lang="en-US" sz="1200" i="0" dirty="0" err="1">
                <a:effectLst/>
                <a:latin typeface="Calibri" panose="020F0502020204030204" pitchFamily="34" charset="0"/>
                <a:ea typeface="Calibri" panose="020F0502020204030204" pitchFamily="34" charset="0"/>
                <a:cs typeface="Times New Roman" panose="02020603050405020304" pitchFamily="18" charset="0"/>
              </a:rPr>
              <a:t>Zyn</a:t>
            </a:r>
            <a:r>
              <a:rPr lang="en-US" sz="1200" i="0" dirty="0">
                <a:effectLst/>
                <a:latin typeface="Calibri" panose="020F0502020204030204" pitchFamily="34" charset="0"/>
                <a:ea typeface="Calibri" panose="020F0502020204030204" pitchFamily="34" charset="0"/>
                <a:cs typeface="Times New Roman" panose="02020603050405020304" pitchFamily="18" charset="0"/>
              </a:rPr>
              <a:t> nicotine pouches which are derived from tobacco and contains nicotine but no tobacco leaf (like a chewing tobacco does). Oral nicotine pouches and lozenges are a new category of tobacco product that includes brands such as </a:t>
            </a:r>
            <a:r>
              <a:rPr lang="en-US" sz="1200" i="0" dirty="0" err="1">
                <a:effectLst/>
                <a:latin typeface="Calibri" panose="020F0502020204030204" pitchFamily="34" charset="0"/>
                <a:ea typeface="Calibri" panose="020F0502020204030204" pitchFamily="34" charset="0"/>
                <a:cs typeface="Times New Roman" panose="02020603050405020304" pitchFamily="18" charset="0"/>
              </a:rPr>
              <a:t>Zyn</a:t>
            </a:r>
            <a:r>
              <a:rPr lang="en-US" sz="1200" i="0" dirty="0">
                <a:effectLst/>
                <a:latin typeface="Calibri" panose="020F0502020204030204" pitchFamily="34" charset="0"/>
                <a:ea typeface="Calibri" panose="020F0502020204030204" pitchFamily="34" charset="0"/>
                <a:cs typeface="Times New Roman" panose="02020603050405020304" pitchFamily="18" charset="0"/>
              </a:rPr>
              <a:t>, On! And Velo – and they come in many flavors (which appeals to youth). Sales  increased 470% in 2020. and Truth Initiative shows 13% of 15-24 </a:t>
            </a:r>
            <a:r>
              <a:rPr lang="en-US" sz="1200" i="0" dirty="0" err="1">
                <a:effectLst/>
                <a:latin typeface="Calibri" panose="020F0502020204030204" pitchFamily="34" charset="0"/>
                <a:ea typeface="Calibri" panose="020F0502020204030204" pitchFamily="34" charset="0"/>
                <a:cs typeface="Times New Roman" panose="02020603050405020304" pitchFamily="18" charset="0"/>
              </a:rPr>
              <a:t>yo’s</a:t>
            </a:r>
            <a:r>
              <a:rPr lang="en-US" sz="1200" i="0" dirty="0">
                <a:effectLst/>
                <a:latin typeface="Calibri" panose="020F0502020204030204" pitchFamily="34" charset="0"/>
                <a:ea typeface="Calibri" panose="020F0502020204030204" pitchFamily="34" charset="0"/>
                <a:cs typeface="Times New Roman" panose="02020603050405020304" pitchFamily="18" charset="0"/>
              </a:rPr>
              <a:t> using in past month.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B3A8C40-1988-4630-B6EA-B72E964B3029}" type="slidenum">
              <a:rPr lang="en-US" smtClean="0"/>
              <a:t>1</a:t>
            </a:fld>
            <a:endParaRPr lang="en-US"/>
          </a:p>
        </p:txBody>
      </p:sp>
    </p:spTree>
    <p:extLst>
      <p:ext uri="{BB962C8B-B14F-4D97-AF65-F5344CB8AC3E}">
        <p14:creationId xmlns:p14="http://schemas.microsoft.com/office/powerpoint/2010/main" val="305826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Delta-8 is a naturally occurring chemical compound called a cannabinoid that’s found in small traces in hemp and </a:t>
            </a:r>
            <a:r>
              <a:rPr lang="en-US" dirty="0">
                <a:hlinkClick r:id="rId3"/>
              </a:rPr>
              <a:t>cannabis</a:t>
            </a:r>
            <a:r>
              <a:rPr lang="en-US" dirty="0"/>
              <a:t> (marijuana) plants. Its popularity is on the rise, and you can find it everywhere from dispensaries to convenience stores.</a:t>
            </a:r>
          </a:p>
          <a:p>
            <a:r>
              <a:rPr lang="en-US" b="1" dirty="0"/>
              <a:t>How Does It Compare to Regular Marijuana  or Delta-9-THC)?</a:t>
            </a:r>
          </a:p>
          <a:p>
            <a:r>
              <a:rPr lang="en-US" dirty="0"/>
              <a:t>Delta 8 has a similar chemical structure to Delta-9 and both are forms of THC. But when people refer to THC, they usually mean the Delta-9 that’s found in high concentrations in marijuana. Both produce a euphoric, fuzzy feeling, but Delta-8 causes a milder high. (also will see Delta-0 THC, Delta-10 THC</a:t>
            </a: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HHC?</a:t>
            </a:r>
            <a:r>
              <a:rPr lang="en-US" sz="1200" dirty="0">
                <a:effectLst/>
                <a:latin typeface="Calibri" panose="020F0502020204030204" pitchFamily="34" charset="0"/>
                <a:ea typeface="Calibri" panose="020F0502020204030204" pitchFamily="34" charset="0"/>
                <a:cs typeface="Times New Roman" panose="02020603050405020304" pitchFamily="18" charset="0"/>
              </a:rPr>
              <a:t> (image on the right)</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hemp-derived cannabinoid that is apparently popular in affluent communities, according to a Peer Support Specialist- Ally. Some young people she works with who are at private schools / live in affluent neighborhoods like it because they think it's not detectable on drug tests. It's expensive so apparently the urban kids say they would rather just go to the bodega for delta 8.</a:t>
            </a:r>
          </a:p>
          <a:p>
            <a:endParaRPr lang="en-US" b="1" dirty="0"/>
          </a:p>
          <a:p>
            <a:r>
              <a:rPr lang="en-US" b="1" dirty="0"/>
              <a:t>How is HHC different from THC or delta-8?</a:t>
            </a:r>
          </a:p>
          <a:p>
            <a:r>
              <a:rPr lang="en-US" dirty="0"/>
              <a:t>Chemically speaking, HHC includes a hydrogen molecule that THC does not. </a:t>
            </a:r>
          </a:p>
          <a:p>
            <a:r>
              <a:rPr lang="en-US" dirty="0"/>
              <a:t>Consumers and scientists alike observe that HHC induces less potent and psychoactive effects than conventional delta-9 THC.</a:t>
            </a:r>
          </a:p>
          <a:p>
            <a:r>
              <a:rPr lang="en-US" dirty="0"/>
              <a:t>Manufacturers often equate the HHC high with a delta-8 THC high.</a:t>
            </a: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Among all of the hemp-derived cannabinoids being sold —delta 8 THC, delta-O THC, and delta-10 THC among them—few have eluded public understanding more than HHC. Googling the compound brings up a host of contradictory information: about its legality, its effects on the body, and even whether it occurs naturally in the cannabis plant. </a:t>
            </a:r>
          </a:p>
          <a:p>
            <a:endParaRPr lang="en-US" dirty="0"/>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about it: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https://www.leafly.com/news/strains-products/what-is-hhc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She also shared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youtube</a:t>
            </a:r>
            <a:r>
              <a:rPr lang="en-US" sz="1200" dirty="0">
                <a:effectLst/>
                <a:latin typeface="Calibri" panose="020F0502020204030204" pitchFamily="34" charset="0"/>
                <a:ea typeface="Calibri" panose="020F0502020204030204" pitchFamily="34" charset="0"/>
                <a:cs typeface="Times New Roman" panose="02020603050405020304" pitchFamily="18" charset="0"/>
              </a:rPr>
              <a:t> video called HHC Carts: Watch This Before You Buy from a channel called the Strain Show. </a:t>
            </a:r>
          </a:p>
          <a:p>
            <a:endParaRPr lang="en-US" dirty="0"/>
          </a:p>
          <a:p>
            <a:endParaRPr lang="en-US" dirty="0"/>
          </a:p>
        </p:txBody>
      </p:sp>
      <p:sp>
        <p:nvSpPr>
          <p:cNvPr id="4" name="Slide Number Placeholder 3"/>
          <p:cNvSpPr>
            <a:spLocks noGrp="1"/>
          </p:cNvSpPr>
          <p:nvPr>
            <p:ph type="sldNum" sz="quarter" idx="5"/>
          </p:nvPr>
        </p:nvSpPr>
        <p:spPr/>
        <p:txBody>
          <a:bodyPr/>
          <a:lstStyle/>
          <a:p>
            <a:fld id="{3B3A8C40-1988-4630-B6EA-B72E964B3029}" type="slidenum">
              <a:rPr lang="en-US" smtClean="0"/>
              <a:t>2</a:t>
            </a:fld>
            <a:endParaRPr lang="en-US"/>
          </a:p>
        </p:txBody>
      </p:sp>
    </p:spTree>
    <p:extLst>
      <p:ext uri="{BB962C8B-B14F-4D97-AF65-F5344CB8AC3E}">
        <p14:creationId xmlns:p14="http://schemas.microsoft.com/office/powerpoint/2010/main" val="210960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CT and federal agencies continue to ban </a:t>
            </a:r>
            <a:r>
              <a:rPr lang="en-US" dirty="0">
                <a:hlinkClick r:id="rId3"/>
              </a:rPr>
              <a:t>delta-8 THC</a:t>
            </a:r>
            <a:r>
              <a:rPr lang="en-US" dirty="0"/>
              <a:t>, the most popular hemp-derived cannabinoid, HHC offers a tiny bit more legal promise—and appeal—since it’s not actually a THC compound at all. It may also elude drug tests, although the evidence for that is purely anecdotal at this point.</a:t>
            </a:r>
          </a:p>
          <a:p>
            <a:r>
              <a:rPr lang="en-US" dirty="0"/>
              <a:t>“HHC is one of our fastest growing products,” Liam Burns, founder and CEO of </a:t>
            </a:r>
            <a:r>
              <a:rPr lang="en-US" dirty="0" err="1">
                <a:hlinkClick r:id="rId4"/>
              </a:rPr>
              <a:t>Bearly</a:t>
            </a:r>
            <a:r>
              <a:rPr lang="en-US" dirty="0">
                <a:hlinkClick r:id="rId4"/>
              </a:rPr>
              <a:t> Legal Hemp</a:t>
            </a:r>
            <a:r>
              <a:rPr lang="en-US" dirty="0"/>
              <a:t>, one of the main retailers of the cannabinoid, told Leafly. “That’s due to regulations that have banned Delta-8, but people are buying it in states where they can buy Delta-8, too.”</a:t>
            </a:r>
          </a:p>
          <a:p>
            <a:endParaRPr lang="en-US" dirty="0"/>
          </a:p>
        </p:txBody>
      </p:sp>
      <p:sp>
        <p:nvSpPr>
          <p:cNvPr id="4" name="Slide Number Placeholder 3"/>
          <p:cNvSpPr>
            <a:spLocks noGrp="1"/>
          </p:cNvSpPr>
          <p:nvPr>
            <p:ph type="sldNum" sz="quarter" idx="5"/>
          </p:nvPr>
        </p:nvSpPr>
        <p:spPr/>
        <p:txBody>
          <a:bodyPr/>
          <a:lstStyle/>
          <a:p>
            <a:fld id="{3B3A8C40-1988-4630-B6EA-B72E964B3029}" type="slidenum">
              <a:rPr lang="en-US" smtClean="0"/>
              <a:t>3</a:t>
            </a:fld>
            <a:endParaRPr lang="en-US"/>
          </a:p>
        </p:txBody>
      </p:sp>
    </p:spTree>
    <p:extLst>
      <p:ext uri="{BB962C8B-B14F-4D97-AF65-F5344CB8AC3E}">
        <p14:creationId xmlns:p14="http://schemas.microsoft.com/office/powerpoint/2010/main" val="116361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2022 - </a:t>
            </a:r>
          </a:p>
          <a:p>
            <a:r>
              <a:rPr lang="en-US" dirty="0"/>
              <a:t>The US Drug Enforcement Administration issued a warning about “brightly-colored fentanyl used to target young Americans.” </a:t>
            </a:r>
          </a:p>
          <a:p>
            <a:r>
              <a:rPr lang="en-US" dirty="0"/>
              <a:t>Law enforcement seized colored fentanyl and fentanyl pills in 18 states in August. </a:t>
            </a:r>
          </a:p>
          <a:p>
            <a:r>
              <a:rPr lang="en-US" dirty="0"/>
              <a:t>“This trend appears to be a new method used by drug cartels to sell highly addictive and potentially deadly fentanyl made to look like candy to children and young people,” the DEA said. </a:t>
            </a:r>
          </a:p>
          <a:p>
            <a:endParaRPr lang="en-US" dirty="0"/>
          </a:p>
        </p:txBody>
      </p:sp>
      <p:sp>
        <p:nvSpPr>
          <p:cNvPr id="4" name="Slide Number Placeholder 3"/>
          <p:cNvSpPr>
            <a:spLocks noGrp="1"/>
          </p:cNvSpPr>
          <p:nvPr>
            <p:ph type="sldNum" sz="quarter" idx="5"/>
          </p:nvPr>
        </p:nvSpPr>
        <p:spPr/>
        <p:txBody>
          <a:bodyPr/>
          <a:lstStyle/>
          <a:p>
            <a:fld id="{3B3A8C40-1988-4630-B6EA-B72E964B3029}" type="slidenum">
              <a:rPr lang="en-US" smtClean="0"/>
              <a:t>4</a:t>
            </a:fld>
            <a:endParaRPr lang="en-US"/>
          </a:p>
        </p:txBody>
      </p:sp>
    </p:spTree>
    <p:extLst>
      <p:ext uri="{BB962C8B-B14F-4D97-AF65-F5344CB8AC3E}">
        <p14:creationId xmlns:p14="http://schemas.microsoft.com/office/powerpoint/2010/main" val="419044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0369C5-05DB-4D2C-91DD-16E8D96A3B2D}"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86534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369C5-05DB-4D2C-91DD-16E8D96A3B2D}"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63780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369C5-05DB-4D2C-91DD-16E8D96A3B2D}"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219924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0369C5-05DB-4D2C-91DD-16E8D96A3B2D}"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76257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369C5-05DB-4D2C-91DD-16E8D96A3B2D}"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49499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0369C5-05DB-4D2C-91DD-16E8D96A3B2D}"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374388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0369C5-05DB-4D2C-91DD-16E8D96A3B2D}"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126059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0369C5-05DB-4D2C-91DD-16E8D96A3B2D}"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135065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369C5-05DB-4D2C-91DD-16E8D96A3B2D}"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373950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0369C5-05DB-4D2C-91DD-16E8D96A3B2D}"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29407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0369C5-05DB-4D2C-91DD-16E8D96A3B2D}"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9B79C-D5A9-4142-8C79-DE35417E604B}" type="slidenum">
              <a:rPr lang="en-US" smtClean="0"/>
              <a:t>‹#›</a:t>
            </a:fld>
            <a:endParaRPr lang="en-US"/>
          </a:p>
        </p:txBody>
      </p:sp>
    </p:spTree>
    <p:extLst>
      <p:ext uri="{BB962C8B-B14F-4D97-AF65-F5344CB8AC3E}">
        <p14:creationId xmlns:p14="http://schemas.microsoft.com/office/powerpoint/2010/main" val="59684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369C5-05DB-4D2C-91DD-16E8D96A3B2D}" type="datetimeFigureOut">
              <a:rPr lang="en-US" smtClean="0"/>
              <a:t>10/26/2022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9B79C-D5A9-4142-8C79-DE35417E604B}" type="slidenum">
              <a:rPr lang="en-US" smtClean="0"/>
              <a:t>‹#›</a:t>
            </a:fld>
            <a:endParaRPr lang="en-US"/>
          </a:p>
        </p:txBody>
      </p:sp>
    </p:spTree>
    <p:extLst>
      <p:ext uri="{BB962C8B-B14F-4D97-AF65-F5344CB8AC3E}">
        <p14:creationId xmlns:p14="http://schemas.microsoft.com/office/powerpoint/2010/main" val="1842685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web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4B6027B-2D23-93DB-1162-2985AF8CCF95}"/>
              </a:ext>
            </a:extLst>
          </p:cNvPr>
          <p:cNvSpPr>
            <a:spLocks noGrp="1"/>
          </p:cNvSpPr>
          <p:nvPr>
            <p:ph type="title"/>
          </p:nvPr>
        </p:nvSpPr>
        <p:spPr>
          <a:xfrm>
            <a:off x="345935" y="4680320"/>
            <a:ext cx="7944130" cy="1000655"/>
          </a:xfrm>
        </p:spPr>
        <p:txBody>
          <a:bodyPr vert="horz" lIns="91440" tIns="45720" rIns="91440" bIns="45720" rtlCol="0" anchor="t">
            <a:normAutofit/>
          </a:bodyPr>
          <a:lstStyle/>
          <a:p>
            <a:r>
              <a:rPr lang="en-US" sz="5400" b="1" dirty="0">
                <a:solidFill>
                  <a:schemeClr val="tx2"/>
                </a:solidFill>
                <a:latin typeface="+mn-lt"/>
              </a:rPr>
              <a:t>Emerging Trends</a:t>
            </a:r>
          </a:p>
        </p:txBody>
      </p:sp>
      <p:pic>
        <p:nvPicPr>
          <p:cNvPr id="9" name="Picture 8" descr="Diagram&#10;&#10;Description automatically generated with low confidence">
            <a:extLst>
              <a:ext uri="{FF2B5EF4-FFF2-40B4-BE49-F238E27FC236}">
                <a16:creationId xmlns:a16="http://schemas.microsoft.com/office/drawing/2014/main" id="{1CFA873B-13D9-F7D2-B671-5706D87E49B7}"/>
              </a:ext>
            </a:extLst>
          </p:cNvPr>
          <p:cNvPicPr>
            <a:picLocks noChangeAspect="1"/>
          </p:cNvPicPr>
          <p:nvPr/>
        </p:nvPicPr>
        <p:blipFill rotWithShape="1">
          <a:blip r:embed="rId3">
            <a:extLst>
              <a:ext uri="{28A0092B-C50C-407E-A947-70E740481C1C}">
                <a14:useLocalDpi xmlns:a14="http://schemas.microsoft.com/office/drawing/2010/main" val="0"/>
              </a:ext>
            </a:extLst>
          </a:blip>
          <a:srcRect b="8105"/>
          <a:stretch/>
        </p:blipFill>
        <p:spPr>
          <a:xfrm>
            <a:off x="20" y="10"/>
            <a:ext cx="9143980" cy="4201449"/>
          </a:xfrm>
          <a:prstGeom prst="rect">
            <a:avLst/>
          </a:prstGeom>
        </p:spPr>
      </p:pic>
      <p:grpSp>
        <p:nvGrpSpPr>
          <p:cNvPr id="25" name="Group 24">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26" name="Freeform: Shape 25">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7" name="Content Placeholder 6">
            <a:extLst>
              <a:ext uri="{FF2B5EF4-FFF2-40B4-BE49-F238E27FC236}">
                <a16:creationId xmlns:a16="http://schemas.microsoft.com/office/drawing/2014/main" id="{D5F581E4-AAD5-117B-00EB-F6457CA8B505}"/>
              </a:ext>
            </a:extLst>
          </p:cNvPr>
          <p:cNvSpPr>
            <a:spLocks noGrp="1"/>
          </p:cNvSpPr>
          <p:nvPr>
            <p:ph idx="1"/>
          </p:nvPr>
        </p:nvSpPr>
        <p:spPr>
          <a:xfrm>
            <a:off x="3994175" y="5568379"/>
            <a:ext cx="7062673" cy="701108"/>
          </a:xfrm>
        </p:spPr>
        <p:txBody>
          <a:bodyPr vert="horz" lIns="91440" tIns="45720" rIns="91440" bIns="45720" rtlCol="0" anchor="b">
            <a:normAutofit/>
          </a:bodyPr>
          <a:lstStyle/>
          <a:p>
            <a:pPr marL="0" indent="0">
              <a:buNone/>
            </a:pPr>
            <a:r>
              <a:rPr lang="en-US" sz="4400" dirty="0">
                <a:solidFill>
                  <a:srgbClr val="0070C0"/>
                </a:solidFill>
              </a:rPr>
              <a:t>Nicotine</a:t>
            </a:r>
            <a:r>
              <a:rPr lang="en-US" sz="4000" dirty="0">
                <a:solidFill>
                  <a:srgbClr val="0070C0"/>
                </a:solidFill>
              </a:rPr>
              <a:t> Pouches </a:t>
            </a:r>
          </a:p>
        </p:txBody>
      </p:sp>
      <p:sp>
        <p:nvSpPr>
          <p:cNvPr id="5" name="TextBox 4">
            <a:extLst>
              <a:ext uri="{FF2B5EF4-FFF2-40B4-BE49-F238E27FC236}">
                <a16:creationId xmlns:a16="http://schemas.microsoft.com/office/drawing/2014/main" id="{6EE4B687-AA0E-D0A3-BF76-DCC49B48844A}"/>
              </a:ext>
            </a:extLst>
          </p:cNvPr>
          <p:cNvSpPr txBox="1"/>
          <p:nvPr/>
        </p:nvSpPr>
        <p:spPr>
          <a:xfrm>
            <a:off x="558800" y="-165574"/>
            <a:ext cx="7518400" cy="646331"/>
          </a:xfrm>
          <a:prstGeom prst="rect">
            <a:avLst/>
          </a:prstGeom>
          <a:noFill/>
        </p:spPr>
        <p:txBody>
          <a:bodyPr wrap="square">
            <a:spAutoFit/>
          </a:bodyPr>
          <a:lstStyle/>
          <a:p>
            <a:pPr>
              <a:spcAft>
                <a:spcPts val="600"/>
              </a:spcAft>
            </a:pPr>
            <a:br>
              <a:rPr lang="en-US">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Tree>
    <p:extLst>
      <p:ext uri="{BB962C8B-B14F-4D97-AF65-F5344CB8AC3E}">
        <p14:creationId xmlns:p14="http://schemas.microsoft.com/office/powerpoint/2010/main" val="190249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5967C185-220C-4A86-0BF9-F7BDFFD952C4}"/>
              </a:ext>
            </a:extLst>
          </p:cNvPr>
          <p:cNvPicPr>
            <a:picLocks noChangeAspect="1"/>
          </p:cNvPicPr>
          <p:nvPr/>
        </p:nvPicPr>
        <p:blipFill rotWithShape="1">
          <a:blip r:embed="rId3">
            <a:extLst>
              <a:ext uri="{28A0092B-C50C-407E-A947-70E740481C1C}">
                <a14:useLocalDpi xmlns:a14="http://schemas.microsoft.com/office/drawing/2010/main" val="0"/>
              </a:ext>
            </a:extLst>
          </a:blip>
          <a:srcRect t="16133" r="-4" b="12969"/>
          <a:stretch/>
        </p:blipFill>
        <p:spPr>
          <a:xfrm>
            <a:off x="660397" y="1204097"/>
            <a:ext cx="3473453" cy="2462497"/>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0F139750-B968-B8CC-653F-193A5FA4FCBF}"/>
              </a:ext>
            </a:extLst>
          </p:cNvPr>
          <p:cNvPicPr>
            <a:picLocks noChangeAspect="1"/>
          </p:cNvPicPr>
          <p:nvPr/>
        </p:nvPicPr>
        <p:blipFill rotWithShape="1">
          <a:blip r:embed="rId4">
            <a:extLst>
              <a:ext uri="{28A0092B-C50C-407E-A947-70E740481C1C}">
                <a14:useLocalDpi xmlns:a14="http://schemas.microsoft.com/office/drawing/2010/main" val="0"/>
              </a:ext>
            </a:extLst>
          </a:blip>
          <a:srcRect t="23722" r="2" b="2"/>
          <a:stretch/>
        </p:blipFill>
        <p:spPr>
          <a:xfrm>
            <a:off x="241297" y="3891853"/>
            <a:ext cx="4256173" cy="2789954"/>
          </a:xfrm>
          <a:prstGeom prst="rect">
            <a:avLst/>
          </a:prstGeom>
        </p:spPr>
      </p:pic>
      <p:pic>
        <p:nvPicPr>
          <p:cNvPr id="4" name="Picture 3" descr="A close-up of a credit card&#10;&#10;Description automatically generated with low confidence">
            <a:extLst>
              <a:ext uri="{FF2B5EF4-FFF2-40B4-BE49-F238E27FC236}">
                <a16:creationId xmlns:a16="http://schemas.microsoft.com/office/drawing/2014/main" id="{E46B9574-BC0F-4B62-79F0-26336D365C6A}"/>
              </a:ext>
            </a:extLst>
          </p:cNvPr>
          <p:cNvPicPr>
            <a:picLocks noChangeAspect="1"/>
          </p:cNvPicPr>
          <p:nvPr/>
        </p:nvPicPr>
        <p:blipFill rotWithShape="1">
          <a:blip r:embed="rId5">
            <a:extLst>
              <a:ext uri="{28A0092B-C50C-407E-A947-70E740481C1C}">
                <a14:useLocalDpi xmlns:a14="http://schemas.microsoft.com/office/drawing/2010/main" val="0"/>
              </a:ext>
            </a:extLst>
          </a:blip>
          <a:srcRect l="33972" r="18606" b="2"/>
          <a:stretch/>
        </p:blipFill>
        <p:spPr>
          <a:xfrm>
            <a:off x="4646529" y="321733"/>
            <a:ext cx="4256173" cy="5979074"/>
          </a:xfrm>
          <a:prstGeom prst="rect">
            <a:avLst/>
          </a:prstGeom>
        </p:spPr>
      </p:pic>
      <p:sp>
        <p:nvSpPr>
          <p:cNvPr id="9" name="TextBox 8">
            <a:extLst>
              <a:ext uri="{FF2B5EF4-FFF2-40B4-BE49-F238E27FC236}">
                <a16:creationId xmlns:a16="http://schemas.microsoft.com/office/drawing/2014/main" id="{D1FBAFEA-14ED-3D54-ECEB-00DF07222E4D}"/>
              </a:ext>
            </a:extLst>
          </p:cNvPr>
          <p:cNvSpPr txBox="1"/>
          <p:nvPr/>
        </p:nvSpPr>
        <p:spPr>
          <a:xfrm>
            <a:off x="660397" y="357716"/>
            <a:ext cx="3358612" cy="769441"/>
          </a:xfrm>
          <a:prstGeom prst="rect">
            <a:avLst/>
          </a:prstGeom>
          <a:noFill/>
        </p:spPr>
        <p:txBody>
          <a:bodyPr wrap="none" rtlCol="0">
            <a:spAutoFit/>
          </a:bodyPr>
          <a:lstStyle/>
          <a:p>
            <a:r>
              <a:rPr lang="en-US" sz="4400" b="1" dirty="0">
                <a:solidFill>
                  <a:srgbClr val="0070C0"/>
                </a:solidFill>
              </a:rPr>
              <a:t>Cannabinoids</a:t>
            </a:r>
          </a:p>
        </p:txBody>
      </p:sp>
    </p:spTree>
    <p:extLst>
      <p:ext uri="{BB962C8B-B14F-4D97-AF65-F5344CB8AC3E}">
        <p14:creationId xmlns:p14="http://schemas.microsoft.com/office/powerpoint/2010/main" val="57705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0FCBF-ADB1-FB8A-FEB1-71333C0D69C6}"/>
              </a:ext>
            </a:extLst>
          </p:cNvPr>
          <p:cNvSpPr>
            <a:spLocks noGrp="1"/>
          </p:cNvSpPr>
          <p:nvPr>
            <p:ph type="title"/>
          </p:nvPr>
        </p:nvSpPr>
        <p:spPr>
          <a:xfrm>
            <a:off x="480060" y="4777739"/>
            <a:ext cx="2564242" cy="1412119"/>
          </a:xfrm>
        </p:spPr>
        <p:txBody>
          <a:bodyPr>
            <a:normAutofit/>
          </a:bodyPr>
          <a:lstStyle/>
          <a:p>
            <a:endParaRPr lang="en-US" sz="4200" dirty="0"/>
          </a:p>
        </p:txBody>
      </p:sp>
      <p:pic>
        <p:nvPicPr>
          <p:cNvPr id="5" name="Picture 4" descr="A car parked in front of a store&#10;&#10;Description automatically generated with low confidence">
            <a:extLst>
              <a:ext uri="{FF2B5EF4-FFF2-40B4-BE49-F238E27FC236}">
                <a16:creationId xmlns:a16="http://schemas.microsoft.com/office/drawing/2014/main" id="{27565B81-9FA5-AF75-E831-E14307D66743}"/>
              </a:ext>
            </a:extLst>
          </p:cNvPr>
          <p:cNvPicPr>
            <a:picLocks noChangeAspect="1"/>
          </p:cNvPicPr>
          <p:nvPr/>
        </p:nvPicPr>
        <p:blipFill rotWithShape="1">
          <a:blip r:embed="rId3">
            <a:extLst>
              <a:ext uri="{28A0092B-C50C-407E-A947-70E740481C1C}">
                <a14:useLocalDpi xmlns:a14="http://schemas.microsoft.com/office/drawing/2010/main" val="0"/>
              </a:ext>
            </a:extLst>
          </a:blip>
          <a:srcRect l="5219" r="2" b="2"/>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9"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27321D-5976-9A18-270B-CFAFD3B7C63E}"/>
              </a:ext>
            </a:extLst>
          </p:cNvPr>
          <p:cNvSpPr>
            <a:spLocks noGrp="1"/>
          </p:cNvSpPr>
          <p:nvPr>
            <p:ph idx="1"/>
          </p:nvPr>
        </p:nvSpPr>
        <p:spPr>
          <a:xfrm>
            <a:off x="3490720" y="4777739"/>
            <a:ext cx="5173220" cy="1399223"/>
          </a:xfrm>
        </p:spPr>
        <p:txBody>
          <a:bodyPr anchor="ctr">
            <a:normAutofit/>
          </a:bodyPr>
          <a:lstStyle/>
          <a:p>
            <a:r>
              <a:rPr lang="en-US" dirty="0"/>
              <a:t>Fined 8 times</a:t>
            </a:r>
          </a:p>
          <a:p>
            <a:r>
              <a:rPr lang="en-US" dirty="0"/>
              <a:t>Offered Delta 9 to TNP members</a:t>
            </a:r>
          </a:p>
        </p:txBody>
      </p:sp>
    </p:spTree>
    <p:extLst>
      <p:ext uri="{BB962C8B-B14F-4D97-AF65-F5344CB8AC3E}">
        <p14:creationId xmlns:p14="http://schemas.microsoft.com/office/powerpoint/2010/main" val="343604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EB98DF-8665-C4F3-DFC1-A9BABEAF880C}"/>
              </a:ext>
            </a:extLst>
          </p:cNvPr>
          <p:cNvPicPr>
            <a:picLocks noChangeAspect="1"/>
          </p:cNvPicPr>
          <p:nvPr/>
        </p:nvPicPr>
        <p:blipFill>
          <a:blip r:embed="rId3"/>
          <a:stretch>
            <a:fillRect/>
          </a:stretch>
        </p:blipFill>
        <p:spPr>
          <a:xfrm>
            <a:off x="3131127" y="-1"/>
            <a:ext cx="6012873" cy="6857999"/>
          </a:xfrm>
          <a:prstGeom prst="rect">
            <a:avLst/>
          </a:prstGeom>
        </p:spPr>
      </p:pic>
      <p:pic>
        <p:nvPicPr>
          <p:cNvPr id="8" name="Picture 7" descr="A picture containing stationary, writing implement, colorful, group&#10;&#10;Description automatically generated">
            <a:extLst>
              <a:ext uri="{FF2B5EF4-FFF2-40B4-BE49-F238E27FC236}">
                <a16:creationId xmlns:a16="http://schemas.microsoft.com/office/drawing/2014/main" id="{DB0CB399-BA47-2313-5D49-5C0C083E05C6}"/>
              </a:ext>
            </a:extLst>
          </p:cNvPr>
          <p:cNvPicPr>
            <a:picLocks noChangeAspect="1"/>
          </p:cNvPicPr>
          <p:nvPr/>
        </p:nvPicPr>
        <p:blipFill rotWithShape="1">
          <a:blip r:embed="rId4">
            <a:extLst>
              <a:ext uri="{28A0092B-C50C-407E-A947-70E740481C1C}">
                <a14:useLocalDpi xmlns:a14="http://schemas.microsoft.com/office/drawing/2010/main" val="0"/>
              </a:ext>
            </a:extLst>
          </a:blip>
          <a:srcRect l="38389" r="35813"/>
          <a:stretch/>
        </p:blipFill>
        <p:spPr>
          <a:xfrm>
            <a:off x="0" y="1"/>
            <a:ext cx="3131127" cy="6857999"/>
          </a:xfrm>
          <a:prstGeom prst="rect">
            <a:avLst/>
          </a:prstGeom>
        </p:spPr>
      </p:pic>
    </p:spTree>
    <p:extLst>
      <p:ext uri="{BB962C8B-B14F-4D97-AF65-F5344CB8AC3E}">
        <p14:creationId xmlns:p14="http://schemas.microsoft.com/office/powerpoint/2010/main" val="8606725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643</Words>
  <Application>Microsoft Office PowerPoint</Application>
  <PresentationFormat>On-screen Show (4:3)</PresentationFormat>
  <Paragraphs>37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Emerging Trends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dc:creator>
  <cp:lastModifiedBy>Nina</cp:lastModifiedBy>
  <cp:revision>7</cp:revision>
  <dcterms:created xsi:type="dcterms:W3CDTF">2022-10-25T12:19:53Z</dcterms:created>
  <dcterms:modified xsi:type="dcterms:W3CDTF">2022-10-26T13:49:02Z</dcterms:modified>
</cp:coreProperties>
</file>