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Caveat"/>
      <p:regular r:id="rId17"/>
      <p:bold r:id="rId18"/>
    </p:embeddedFont>
    <p:embeddedFont>
      <p:font typeface="Century Gothic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.fntdata"/><Relationship Id="rId11" Type="http://schemas.openxmlformats.org/officeDocument/2006/relationships/slide" Target="slides/slide6.xml"/><Relationship Id="rId22" Type="http://schemas.openxmlformats.org/officeDocument/2006/relationships/font" Target="fonts/CenturyGothic-boldItalic.fntdata"/><Relationship Id="rId10" Type="http://schemas.openxmlformats.org/officeDocument/2006/relationships/slide" Target="slides/slide5.xml"/><Relationship Id="rId21" Type="http://schemas.openxmlformats.org/officeDocument/2006/relationships/font" Target="fonts/CenturyGothic-italic.fntdata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Caveat-regular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regular.fntdata"/><Relationship Id="rId6" Type="http://schemas.openxmlformats.org/officeDocument/2006/relationships/slide" Target="slides/slide1.xml"/><Relationship Id="rId18" Type="http://schemas.openxmlformats.org/officeDocument/2006/relationships/font" Target="fonts/Cave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a69fa6d37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a69fa6d3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4cb6ed1459_1_16:notes"/>
          <p:cNvSpPr/>
          <p:nvPr>
            <p:ph idx="2" type="sldImg"/>
          </p:nvPr>
        </p:nvSpPr>
        <p:spPr>
          <a:xfrm>
            <a:off x="381295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4cb6ed1459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Char char="●"/>
            </a:pPr>
            <a:r>
              <a:rPr lang="en"/>
              <a:t>Introduce self - mention PD &amp; HSC as funders - all tonight’s presenters are part of TNP</a:t>
            </a:r>
            <a:endParaRPr/>
          </a:p>
          <a:p>
            <a:pPr indent="-3175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400"/>
              <a:buFont typeface="Roboto"/>
              <a:buChar char="●"/>
            </a:pPr>
            <a:r>
              <a:rPr lang="en"/>
              <a:t>Mention our survey, liquor stickers, teen nights out, teaching kids in schools, parent &amp; teacher trainings coming up, resources on website … Norwalk Strong clubs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4a69fa6d37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4a69fa6d37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DFC = drug-free communities (federal grant)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LPC= local prevention council (state grant)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the $134K, $125 is DFC funding. State only provides around $9K to Norwalk.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$60K includes $20K for the PD-YBI support groups and $40K for Teen Nights Out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4cb6ed145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4cb6ed145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4cb6ed145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4cb6ed145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4cb6ed145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4cb6ed145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0e133bf44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0e133bf44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hyperlink" Target="http://drive.google.com/file/d/1WZpcIef6EEOCrrtDQhdrIshPge-JphJX/view" TargetMode="External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hyperlink" Target="http://thenorwalkpartnership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surveymonkey.com/r/TNPMemberSurvey2024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2024 TNP Annual Meeting </a:t>
            </a:r>
            <a:endParaRPr/>
          </a:p>
        </p:txBody>
      </p:sp>
      <p:sp>
        <p:nvSpPr>
          <p:cNvPr id="68" name="Google Shape;68;p13"/>
          <p:cNvSpPr txBox="1"/>
          <p:nvPr>
            <p:ph idx="1" type="body"/>
          </p:nvPr>
        </p:nvSpPr>
        <p:spPr>
          <a:xfrm>
            <a:off x="471900" y="1919075"/>
            <a:ext cx="3424800" cy="271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/>
              <a:t>Welcome! </a:t>
            </a:r>
            <a:r>
              <a:rPr i="1" lang="en" sz="1200"/>
              <a:t>As you arrive, p</a:t>
            </a:r>
            <a:r>
              <a:rPr i="1" lang="en" sz="1200"/>
              <a:t>lease pick up resources, sign your Coalition Involvement Agreement, &amp; enjoy refreshments!</a:t>
            </a:r>
            <a:endParaRPr i="1" sz="12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/>
              <a:t>Today’s </a:t>
            </a:r>
            <a:r>
              <a:rPr b="1" lang="en" sz="1600"/>
              <a:t>Agenda:</a:t>
            </a:r>
            <a:endParaRPr b="1"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Welcome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Panel Discussion: Illegal Sales at Smoke Shops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Recognition Ceremony 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i="1" sz="2200"/>
          </a:p>
        </p:txBody>
      </p:sp>
      <p:grpSp>
        <p:nvGrpSpPr>
          <p:cNvPr id="69" name="Google Shape;69;p13"/>
          <p:cNvGrpSpPr/>
          <p:nvPr/>
        </p:nvGrpSpPr>
        <p:grpSpPr>
          <a:xfrm>
            <a:off x="5877537" y="144842"/>
            <a:ext cx="2734468" cy="1440620"/>
            <a:chOff x="2790350" y="3021800"/>
            <a:chExt cx="3471900" cy="1816900"/>
          </a:xfrm>
        </p:grpSpPr>
        <p:sp>
          <p:nvSpPr>
            <p:cNvPr id="70" name="Google Shape;70;p13"/>
            <p:cNvSpPr/>
            <p:nvPr/>
          </p:nvSpPr>
          <p:spPr>
            <a:xfrm>
              <a:off x="2790350" y="3021800"/>
              <a:ext cx="3471900" cy="1783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1" name="Google Shape;71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987813" y="3222030"/>
              <a:ext cx="3168364" cy="16166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2" name="Google Shape;72;p13" title="2024 Slides for TNP annual meeting (1920 x 1080 px)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5375" y="1810925"/>
            <a:ext cx="4350000" cy="32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71900" y="785150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About The Norwalk Partnership</a:t>
            </a:r>
            <a:endParaRPr/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71900" y="1718225"/>
            <a:ext cx="8520600" cy="22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35"/>
              <a:t>We are a coalition involving the City, Schools, Nonprofits, Businesses, Parents, Teens &amp; other stakeholders working together </a:t>
            </a:r>
            <a:r>
              <a:rPr b="1" lang="en" sz="1835"/>
              <a:t>to prevent substance misuse and promote mental wellness in Norwalk youth &amp; young adults</a:t>
            </a:r>
            <a:r>
              <a:rPr lang="en" sz="1835"/>
              <a:t>.</a:t>
            </a:r>
            <a:endParaRPr sz="1835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35"/>
              <a:t>We conduct surveys, develop initiatives, provide training, create supports &amp; resources, sponsor the Norwalk Strong clubs &amp; more! Join us! </a:t>
            </a:r>
            <a:endParaRPr sz="1835"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3">
            <a:alphaModFix/>
          </a:blip>
          <a:srcRect b="34570" l="25729" r="28447" t="31596"/>
          <a:stretch/>
        </p:blipFill>
        <p:spPr>
          <a:xfrm>
            <a:off x="471900" y="3760675"/>
            <a:ext cx="1952973" cy="1179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3257150" y="3997319"/>
            <a:ext cx="5655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Char char="●"/>
            </a:pPr>
            <a:r>
              <a:rPr lang="en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visit </a:t>
            </a:r>
            <a:r>
              <a:rPr lang="en" u="sng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thenorwalkpartnership.org</a:t>
            </a:r>
            <a:r>
              <a:rPr lang="en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for info &amp; resources</a:t>
            </a:r>
            <a:endParaRPr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Char char="●"/>
            </a:pPr>
            <a:r>
              <a:rPr lang="en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us on Facebook &amp; Instagram @thenorwalkpartnership</a:t>
            </a:r>
            <a:endParaRPr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work</a:t>
            </a:r>
            <a:endParaRPr/>
          </a:p>
        </p:txBody>
      </p:sp>
      <p:sp>
        <p:nvSpPr>
          <p:cNvPr id="86" name="Google Shape;86;p15"/>
          <p:cNvSpPr txBox="1"/>
          <p:nvPr>
            <p:ph idx="1" type="body"/>
          </p:nvPr>
        </p:nvSpPr>
        <p:spPr>
          <a:xfrm>
            <a:off x="395700" y="1919075"/>
            <a:ext cx="6054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State-designated community prevention coalition 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12 required sectors and 30+ community agencies as partners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Funded through CDC Drug-Free Communities grant, the LPC and SOR mini-grants from DMHAS, and the City of Norwalk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Work based on youth survey findings &amp; the 7 strategies for community prevention</a:t>
            </a:r>
            <a:endParaRPr sz="1900"/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0600" y="2295500"/>
            <a:ext cx="2533200" cy="1788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471900" y="738725"/>
            <a:ext cx="83493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Illegal Sales from Smoke Shops: What can we do?</a:t>
            </a:r>
            <a:endParaRPr/>
          </a:p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471900" y="1871000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highlight>
                  <a:srgbClr val="FFFFFF"/>
                </a:highlight>
              </a:rPr>
              <a:t>A panel discussion with: </a:t>
            </a:r>
            <a:endParaRPr sz="1400"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highlight>
                  <a:srgbClr val="FFFFFF"/>
                </a:highlight>
              </a:rPr>
              <a:t>Denique Weidema-Lewis, </a:t>
            </a:r>
            <a:r>
              <a:rPr lang="en" sz="1400">
                <a:highlight>
                  <a:srgbClr val="FFFFFF"/>
                </a:highlight>
              </a:rPr>
              <a:t>Behavioral Health Program Manager, Prevention &amp; Health Promotion, DMHAS</a:t>
            </a:r>
            <a:endParaRPr sz="1400"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highlight>
                  <a:srgbClr val="FFFFFF"/>
                </a:highlight>
              </a:rPr>
              <a:t>Daniela Montes-Hawley,  </a:t>
            </a:r>
            <a:r>
              <a:rPr lang="en" sz="1400">
                <a:highlight>
                  <a:srgbClr val="FFFFFF"/>
                </a:highlight>
              </a:rPr>
              <a:t>Lead Special Investigator, Prevention &amp; Health Promotion Division, DMHAS  </a:t>
            </a:r>
            <a:endParaRPr sz="1400"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highlight>
                  <a:srgbClr val="FFFFFF"/>
                </a:highlight>
              </a:rPr>
              <a:t>Ralph Blessing &amp; Vineeta Mathur, </a:t>
            </a:r>
            <a:r>
              <a:rPr lang="en" sz="1400">
                <a:highlight>
                  <a:srgbClr val="FFFFFF"/>
                </a:highlight>
              </a:rPr>
              <a:t>Stamford Zoning &amp; Ingrid Gillespie, Liberation Programs / Stamford local prevention council</a:t>
            </a:r>
            <a:endParaRPr sz="1400"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highlight>
                  <a:srgbClr val="FFFFFF"/>
                </a:highlight>
              </a:rPr>
              <a:t>Steve Kleppin, </a:t>
            </a:r>
            <a:r>
              <a:rPr lang="en" sz="1400">
                <a:highlight>
                  <a:srgbClr val="FFFFFF"/>
                </a:highlight>
              </a:rPr>
              <a:t>Director, Norwalk Planning &amp; Zoning</a:t>
            </a:r>
            <a:endParaRPr sz="1400"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highlight>
                  <a:srgbClr val="FFFFFF"/>
                </a:highlight>
              </a:rPr>
              <a:t>Lt. Tomasz Podgorski, </a:t>
            </a:r>
            <a:r>
              <a:rPr lang="en" sz="1400">
                <a:highlight>
                  <a:srgbClr val="FFFFFF"/>
                </a:highlight>
              </a:rPr>
              <a:t>Community Services Division, Norwalk Police Department  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Recognition Ceremony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Advocacy Award: </a:t>
            </a:r>
            <a:r>
              <a:rPr b="1" lang="en"/>
              <a:t>Lamond Daniels</a:t>
            </a:r>
            <a:r>
              <a:rPr lang="en"/>
              <a:t>, Chief of Community Services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Sector of the Year: </a:t>
            </a:r>
            <a:r>
              <a:rPr b="1" lang="en"/>
              <a:t>Norwalk Police Department</a:t>
            </a:r>
            <a:r>
              <a:rPr lang="en"/>
              <a:t> (presented to Lt. Podgorski)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Community Partner of the Year: </a:t>
            </a:r>
            <a:r>
              <a:rPr b="1" lang="en"/>
              <a:t>Family &amp; Children’s Agency </a:t>
            </a:r>
            <a:r>
              <a:rPr lang="en"/>
              <a:t>(presented to Jessica Vivenzio)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Youth Leader Award: </a:t>
            </a:r>
            <a:r>
              <a:rPr b="1" lang="en"/>
              <a:t>Dyan Sommerville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Youth Leader Award: </a:t>
            </a:r>
            <a:r>
              <a:rPr b="1" lang="en"/>
              <a:t>Jake Tejada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Youth Leader Award: </a:t>
            </a:r>
            <a:r>
              <a:rPr b="1" lang="en"/>
              <a:t>Anthony Certo</a:t>
            </a:r>
            <a:endParaRPr b="1"/>
          </a:p>
        </p:txBody>
      </p:sp>
      <p:sp>
        <p:nvSpPr>
          <p:cNvPr id="104" name="Google Shape;104;p18"/>
          <p:cNvSpPr txBox="1"/>
          <p:nvPr>
            <p:ph type="title"/>
          </p:nvPr>
        </p:nvSpPr>
        <p:spPr>
          <a:xfrm>
            <a:off x="573125" y="302775"/>
            <a:ext cx="8222100" cy="101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2024 </a:t>
            </a:r>
            <a:r>
              <a:rPr lang="en"/>
              <a:t>Recognitions</a:t>
            </a:r>
            <a:endParaRPr/>
          </a:p>
        </p:txBody>
      </p:sp>
      <p:sp>
        <p:nvSpPr>
          <p:cNvPr id="105" name="Google Shape;105;p18"/>
          <p:cNvSpPr txBox="1"/>
          <p:nvPr/>
        </p:nvSpPr>
        <p:spPr>
          <a:xfrm>
            <a:off x="924975" y="4526500"/>
            <a:ext cx="7439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And thanks to all of YOU for your role in keeping our youth healthy &amp; safe!</a:t>
            </a:r>
            <a:endParaRPr b="1" sz="21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9573675" y="4168775"/>
            <a:ext cx="548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complete our member survey! 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https://www.surveymonkey.com/r/TNPMemberSurvey2024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573125" y="302775"/>
            <a:ext cx="8222100" cy="101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closing…</a:t>
            </a:r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9573675" y="4168775"/>
            <a:ext cx="548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6864" y="3040950"/>
            <a:ext cx="1489825" cy="193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