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oboto"/>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7615972921_0_413:notes"/>
          <p:cNvSpPr/>
          <p:nvPr>
            <p:ph idx="2" type="sldImg"/>
          </p:nvPr>
        </p:nvSpPr>
        <p:spPr>
          <a:xfrm>
            <a:off x="398921" y="686112"/>
            <a:ext cx="6060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g27615972921_0_413:notes"/>
          <p:cNvSpPr txBox="1"/>
          <p:nvPr>
            <p:ph idx="1" type="body"/>
          </p:nvPr>
        </p:nvSpPr>
        <p:spPr>
          <a:xfrm>
            <a:off x="685800" y="4343400"/>
            <a:ext cx="5486400" cy="4114800"/>
          </a:xfrm>
          <a:prstGeom prst="rect">
            <a:avLst/>
          </a:prstGeom>
          <a:noFill/>
          <a:ln>
            <a:noFill/>
          </a:ln>
        </p:spPr>
        <p:txBody>
          <a:bodyPr anchorCtr="0" anchor="t" bIns="45650" lIns="91275" spcFirstLastPara="1" rIns="91275" wrap="square" tIns="45650">
            <a:noAutofit/>
          </a:bodyPr>
          <a:lstStyle/>
          <a:p>
            <a:pPr indent="0" lvl="0" marL="0" rtl="0" algn="l">
              <a:lnSpc>
                <a:spcPct val="100000"/>
              </a:lnSpc>
              <a:spcBef>
                <a:spcPts val="0"/>
              </a:spcBef>
              <a:spcAft>
                <a:spcPts val="0"/>
              </a:spcAft>
              <a:buSzPts val="1400"/>
              <a:buNone/>
            </a:pPr>
            <a:r>
              <a:rPr lang="en"/>
              <a:t>Cadence - 1-2 min</a:t>
            </a:r>
            <a:endParaRPr/>
          </a:p>
          <a:p>
            <a:pPr indent="0" lvl="0" marL="0" rtl="0" algn="l">
              <a:lnSpc>
                <a:spcPct val="100000"/>
              </a:lnSpc>
              <a:spcBef>
                <a:spcPts val="0"/>
              </a:spcBef>
              <a:spcAft>
                <a:spcPts val="0"/>
              </a:spcAft>
              <a:buSzPts val="1400"/>
              <a:buNone/>
            </a:pPr>
            <a:r>
              <a:rPr lang="en"/>
              <a:t>New member to intro herself is Hiba Nbou, our new Prevention Corps member </a:t>
            </a:r>
            <a:endParaRPr/>
          </a:p>
          <a:p>
            <a:pPr indent="0" lvl="0" marL="0" rtl="0" algn="l">
              <a:lnSpc>
                <a:spcPct val="100000"/>
              </a:lnSpc>
              <a:spcBef>
                <a:spcPts val="0"/>
              </a:spcBef>
              <a:spcAft>
                <a:spcPts val="0"/>
              </a:spcAft>
              <a:buSzPts val="1400"/>
              <a:buNone/>
            </a:pPr>
            <a:r>
              <a:rPr lang="en"/>
              <a:t>Coalition activities will be 10-15 minutes, 3 minutes on Day of Training, and the rest of the time for the data presentaiton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83" name="Google Shape;83;g27615972921_0_413:notes"/>
          <p:cNvSpPr txBox="1"/>
          <p:nvPr>
            <p:ph idx="10" type="dt"/>
          </p:nvPr>
        </p:nvSpPr>
        <p:spPr>
          <a:xfrm>
            <a:off x="3884614" y="0"/>
            <a:ext cx="2971800" cy="457200"/>
          </a:xfrm>
          <a:prstGeom prst="rect">
            <a:avLst/>
          </a:prstGeom>
          <a:noFill/>
          <a:ln>
            <a:noFill/>
          </a:ln>
        </p:spPr>
        <p:txBody>
          <a:bodyPr anchorCtr="0" anchor="t" bIns="45650" lIns="91275" spcFirstLastPara="1" rIns="91275" wrap="square" tIns="45650">
            <a:noAutofit/>
          </a:bodyPr>
          <a:lstStyle/>
          <a:p>
            <a:pPr indent="0" lvl="0" marL="0" rtl="0" algn="r">
              <a:lnSpc>
                <a:spcPct val="100000"/>
              </a:lnSpc>
              <a:spcBef>
                <a:spcPts val="0"/>
              </a:spcBef>
              <a:spcAft>
                <a:spcPts val="0"/>
              </a:spcAft>
              <a:buSzPts val="1400"/>
              <a:buNone/>
            </a:pPr>
            <a:r>
              <a:rPr lang="en" sz="1400"/>
              <a:t>9/7/18</a:t>
            </a:r>
            <a:endParaRPr sz="1400"/>
          </a:p>
        </p:txBody>
      </p:sp>
      <p:sp>
        <p:nvSpPr>
          <p:cNvPr id="84" name="Google Shape;84;g27615972921_0_413:notes"/>
          <p:cNvSpPr txBox="1"/>
          <p:nvPr>
            <p:ph idx="12" type="sldNum"/>
          </p:nvPr>
        </p:nvSpPr>
        <p:spPr>
          <a:xfrm>
            <a:off x="3884614" y="8685213"/>
            <a:ext cx="2971800" cy="457200"/>
          </a:xfrm>
          <a:prstGeom prst="rect">
            <a:avLst/>
          </a:prstGeom>
          <a:noFill/>
          <a:ln>
            <a:noFill/>
          </a:ln>
        </p:spPr>
        <p:txBody>
          <a:bodyPr anchorCtr="0" anchor="b" bIns="45650" lIns="91275" spcFirstLastPara="1" rIns="91275" wrap="square" tIns="45650">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7615972921_0_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7615972921_0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Cadence - 2-3 min to pretty much just read through, maybe add a comment on the wellness fair since TCC was there! Ask people to help get the TNO word out because the event is next week. Point out that this particular TNO is for 8th graders as well as high school students. SOmeone is going to ask what a Silent Disco is!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7615972921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7615972921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Margaret 2-3 min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c6f530f8f4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c6f530f8f4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Diamond 2-3 min to explain what we’re doing for April - more below:</a:t>
            </a:r>
            <a:endParaRPr/>
          </a:p>
          <a:p>
            <a:pPr indent="-298450" lvl="0" marL="457200" rtl="0" algn="l">
              <a:spcBef>
                <a:spcPts val="0"/>
              </a:spcBef>
              <a:spcAft>
                <a:spcPts val="0"/>
              </a:spcAft>
              <a:buSzPts val="1100"/>
              <a:buChar char="●"/>
            </a:pPr>
            <a:r>
              <a:rPr lang="en"/>
              <a:t>If THey Had Known: Positive Directions is making this film </a:t>
            </a:r>
            <a:r>
              <a:rPr lang="en"/>
              <a:t>available</a:t>
            </a:r>
            <a:r>
              <a:rPr lang="en"/>
              <a:t> to stream for parents or older HS students to watch at their convenience. True story told by a college student’s friends. 35 minutes long. Link goes live on April 1st. Everyone please share it with your families!! We’ll do a blog post about it next week after April starts</a:t>
            </a:r>
            <a:endParaRPr/>
          </a:p>
          <a:p>
            <a:pPr indent="-298450" lvl="0" marL="457200" rtl="0" algn="l">
              <a:spcBef>
                <a:spcPts val="0"/>
              </a:spcBef>
              <a:spcAft>
                <a:spcPts val="0"/>
              </a:spcAft>
              <a:buSzPts val="1100"/>
              <a:buChar char="●"/>
            </a:pPr>
            <a:r>
              <a:rPr lang="en"/>
              <a:t>Norwalk Strong clubs will have alcohol awareness month tables at both high schools during April, doing drunk goggles, how much is in a drink, etc.</a:t>
            </a:r>
            <a:endParaRPr/>
          </a:p>
          <a:p>
            <a:pPr indent="-298450" lvl="0" marL="457200" rtl="0" algn="l">
              <a:spcBef>
                <a:spcPts val="0"/>
              </a:spcBef>
              <a:spcAft>
                <a:spcPts val="0"/>
              </a:spcAft>
              <a:buSzPts val="1100"/>
              <a:buChar char="●"/>
            </a:pPr>
            <a:r>
              <a:rPr lang="en"/>
              <a:t>TNP social media will re-run some of our 30 second “Talk.They Hear You” PSAs (from SAMHSA - the ones we had at the DMV 2 years ago) during April. Please like &amp; reshare to your networks!!</a:t>
            </a:r>
            <a:endParaRPr/>
          </a:p>
          <a:p>
            <a:pPr indent="-298450" lvl="0" marL="457200" rtl="0" algn="l">
              <a:spcBef>
                <a:spcPts val="0"/>
              </a:spcBef>
              <a:spcAft>
                <a:spcPts val="0"/>
              </a:spcAft>
              <a:buSzPts val="1100"/>
              <a:buChar char="●"/>
            </a:pPr>
            <a:r>
              <a:rPr lang="en"/>
              <a:t>We ask agencies to make the items listed on screen (liquor stickers, social host cards, parent postcards, etc.) available to parents during April - you can pick them up from the resource table. But you have to give the stickers directly to parents so their kids don’t get them!</a:t>
            </a:r>
            <a:endParaRPr/>
          </a:p>
          <a:p>
            <a:pPr indent="-298450" lvl="0" marL="457200" rtl="0" algn="l">
              <a:spcBef>
                <a:spcPts val="0"/>
              </a:spcBef>
              <a:spcAft>
                <a:spcPts val="0"/>
              </a:spcAft>
              <a:buSzPts val="1100"/>
              <a:buChar char="●"/>
            </a:pPr>
            <a:r>
              <a:rPr lang="en"/>
              <a:t>Anyone doing anything else?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c6f530f8f4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c6f530f8f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Hiba - 2-3 minutes: </a:t>
            </a:r>
            <a:endParaRPr/>
          </a:p>
          <a:p>
            <a:pPr indent="-298450" lvl="0" marL="457200" rtl="0" algn="l">
              <a:spcBef>
                <a:spcPts val="0"/>
              </a:spcBef>
              <a:spcAft>
                <a:spcPts val="0"/>
              </a:spcAft>
              <a:buSzPts val="1100"/>
              <a:buChar char="●"/>
            </a:pPr>
            <a:r>
              <a:rPr lang="en"/>
              <a:t>33 tables so far! Can still sign up</a:t>
            </a:r>
            <a:endParaRPr/>
          </a:p>
          <a:p>
            <a:pPr indent="-298450" lvl="0" marL="457200" rtl="0" algn="l">
              <a:spcBef>
                <a:spcPts val="0"/>
              </a:spcBef>
              <a:spcAft>
                <a:spcPts val="0"/>
              </a:spcAft>
              <a:buSzPts val="1100"/>
              <a:buChar char="●"/>
            </a:pPr>
            <a:r>
              <a:rPr lang="en"/>
              <a:t>Funding from the sources shown on the bottom of the flyer. The latest are FCA which will provide a balloon arch and Norwalk Police Dept is comping us the police officers!</a:t>
            </a:r>
            <a:endParaRPr/>
          </a:p>
          <a:p>
            <a:pPr indent="-298450" lvl="0" marL="457200" rtl="0" algn="l">
              <a:spcBef>
                <a:spcPts val="0"/>
              </a:spcBef>
              <a:spcAft>
                <a:spcPts val="0"/>
              </a:spcAft>
              <a:buSzPts val="1100"/>
              <a:buChar char="●"/>
            </a:pPr>
            <a:r>
              <a:rPr lang="en"/>
              <a:t>Lawn signs: we ask everyone’s help in getting them out there. If you take one, be sure to take both the sign &amp; the stake! And put your name down on the sheet showing where you’re going to put it so we don’t have duplicates. You do need to get permission from that location and be sure to put it on the </a:t>
            </a:r>
            <a:r>
              <a:rPr lang="en"/>
              <a:t>building</a:t>
            </a:r>
            <a:r>
              <a:rPr lang="en"/>
              <a:t> side of the sidewalk, not on the street side of the sidewalk. It cannot block traffic views. We also ask that you pick it up again after the event in May.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c6f530f8f4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c6f530f8f4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MARGARET - 2-3 min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c6f530f8f4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c6f530f8f4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AnaVivian, Shaaron - 2-3 min</a:t>
            </a:r>
            <a:endParaRPr/>
          </a:p>
          <a:p>
            <a:pPr indent="-298450" lvl="0" marL="457200" rtl="0" algn="l">
              <a:spcBef>
                <a:spcPts val="0"/>
              </a:spcBef>
              <a:spcAft>
                <a:spcPts val="0"/>
              </a:spcAft>
              <a:buSzPts val="1100"/>
              <a:buChar char="●"/>
            </a:pPr>
            <a:r>
              <a:rPr lang="en"/>
              <a:t>Ana - explain that we braid all our substance prevention work with mental health promotion because they’re compleetely intertwined. Some of you may mostly be aware of the substance side of things, but it’s important to know that TNP’s youth survey data is planned and shared and used by the coalition, schools, and community for both SU and MH. We have intentionally braided the TNP and NACTS SEH leadership teams together so that at the planning level, we’re working together while also splitting up some of the MH and SU work. </a:t>
            </a:r>
            <a:endParaRPr/>
          </a:p>
          <a:p>
            <a:pPr indent="-298450" lvl="0" marL="457200" rtl="0" algn="l">
              <a:spcBef>
                <a:spcPts val="0"/>
              </a:spcBef>
              <a:spcAft>
                <a:spcPts val="0"/>
              </a:spcAft>
              <a:buSzPts val="1100"/>
              <a:buChar char="●"/>
            </a:pPr>
            <a:r>
              <a:rPr lang="en"/>
              <a:t>Shaaron- invite for tomorrow. Mention that SEH is targeting youth-serving providers to have mental health/ substance prevention / LGBTQ and other critical skills to work with youth. Invite to DOT</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 name="Shape 63"/>
        <p:cNvGrpSpPr/>
        <p:nvPr/>
      </p:nvGrpSpPr>
      <p:grpSpPr>
        <a:xfrm>
          <a:off x="0" y="0"/>
          <a:ext cx="0" cy="0"/>
          <a:chOff x="0" y="0"/>
          <a:chExt cx="0" cy="0"/>
        </a:xfrm>
      </p:grpSpPr>
      <p:sp>
        <p:nvSpPr>
          <p:cNvPr id="64" name="Google Shape;64;p13"/>
          <p:cNvSpPr txBox="1"/>
          <p:nvPr>
            <p:ph type="title"/>
          </p:nvPr>
        </p:nvSpPr>
        <p:spPr>
          <a:xfrm>
            <a:off x="457200" y="400050"/>
            <a:ext cx="8229600" cy="7431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1358C"/>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5" name="Google Shape;65;p13"/>
          <p:cNvSpPr txBox="1"/>
          <p:nvPr>
            <p:ph idx="1" type="body"/>
          </p:nvPr>
        </p:nvSpPr>
        <p:spPr>
          <a:xfrm>
            <a:off x="457200" y="1255014"/>
            <a:ext cx="4038600" cy="3538800"/>
          </a:xfrm>
          <a:prstGeom prst="rect">
            <a:avLst/>
          </a:prstGeom>
          <a:noFill/>
          <a:ln>
            <a:noFill/>
          </a:ln>
        </p:spPr>
        <p:txBody>
          <a:bodyPr anchorCtr="0" anchor="t" bIns="45700" lIns="91425" spcFirstLastPara="1" rIns="91425" wrap="square" tIns="45700">
            <a:normAutofit/>
          </a:bodyPr>
          <a:lstStyle>
            <a:lvl1pPr indent="-358140" lvl="0" marL="457200" rtl="0" algn="l">
              <a:lnSpc>
                <a:spcPct val="100000"/>
              </a:lnSpc>
              <a:spcBef>
                <a:spcPts val="480"/>
              </a:spcBef>
              <a:spcAft>
                <a:spcPts val="0"/>
              </a:spcAft>
              <a:buSzPts val="2040"/>
              <a:buChar char="•"/>
              <a:defRPr sz="2400"/>
            </a:lvl1pPr>
            <a:lvl2pPr indent="-336550" lvl="1" marL="914400" rtl="0" algn="l">
              <a:lnSpc>
                <a:spcPct val="100000"/>
              </a:lnSpc>
              <a:spcBef>
                <a:spcPts val="400"/>
              </a:spcBef>
              <a:spcAft>
                <a:spcPts val="0"/>
              </a:spcAft>
              <a:buSzPts val="1700"/>
              <a:buChar char="•"/>
              <a:defRPr sz="2000"/>
            </a:lvl2pPr>
            <a:lvl3pPr indent="-331469" lvl="2" marL="1371600" rtl="0" algn="l">
              <a:lnSpc>
                <a:spcPct val="100000"/>
              </a:lnSpc>
              <a:spcBef>
                <a:spcPts val="360"/>
              </a:spcBef>
              <a:spcAft>
                <a:spcPts val="0"/>
              </a:spcAft>
              <a:buSzPts val="1620"/>
              <a:buChar char="•"/>
              <a:defRPr sz="1800"/>
            </a:lvl3pPr>
            <a:lvl4pPr indent="-330200" lvl="3" marL="1828800" rtl="0" algn="l">
              <a:lnSpc>
                <a:spcPct val="100000"/>
              </a:lnSpc>
              <a:spcBef>
                <a:spcPts val="320"/>
              </a:spcBef>
              <a:spcAft>
                <a:spcPts val="0"/>
              </a:spcAft>
              <a:buSzPts val="1600"/>
              <a:buChar char="•"/>
              <a:defRPr sz="1600"/>
            </a:lvl4pPr>
            <a:lvl5pPr indent="-330200" lvl="4" marL="2286000" rtl="0" algn="l">
              <a:lnSpc>
                <a:spcPct val="100000"/>
              </a:lnSpc>
              <a:spcBef>
                <a:spcPts val="320"/>
              </a:spcBef>
              <a:spcAft>
                <a:spcPts val="0"/>
              </a:spcAft>
              <a:buSzPts val="1600"/>
              <a:buChar char="•"/>
              <a:defRPr sz="1600"/>
            </a:lvl5pPr>
            <a:lvl6pPr indent="-342900" lvl="5" marL="2743200" rtl="0" algn="l">
              <a:lnSpc>
                <a:spcPct val="100000"/>
              </a:lnSpc>
              <a:spcBef>
                <a:spcPts val="360"/>
              </a:spcBef>
              <a:spcAft>
                <a:spcPts val="0"/>
              </a:spcAft>
              <a:buSzPts val="1800"/>
              <a:buChar char="•"/>
              <a:defRPr sz="1800"/>
            </a:lvl6pPr>
            <a:lvl7pPr indent="-342900" lvl="6" marL="3200400" rtl="0" algn="l">
              <a:lnSpc>
                <a:spcPct val="100000"/>
              </a:lnSpc>
              <a:spcBef>
                <a:spcPts val="360"/>
              </a:spcBef>
              <a:spcAft>
                <a:spcPts val="0"/>
              </a:spcAft>
              <a:buSzPts val="1800"/>
              <a:buChar char="•"/>
              <a:defRPr sz="1800"/>
            </a:lvl7pPr>
            <a:lvl8pPr indent="-342900" lvl="7" marL="3657600" rtl="0" algn="l">
              <a:lnSpc>
                <a:spcPct val="100000"/>
              </a:lnSpc>
              <a:spcBef>
                <a:spcPts val="360"/>
              </a:spcBef>
              <a:spcAft>
                <a:spcPts val="0"/>
              </a:spcAft>
              <a:buSzPts val="1800"/>
              <a:buChar char="•"/>
              <a:defRPr sz="1800"/>
            </a:lvl8pPr>
            <a:lvl9pPr indent="-342900" lvl="8" marL="4114800" rtl="0" algn="l">
              <a:lnSpc>
                <a:spcPct val="100000"/>
              </a:lnSpc>
              <a:spcBef>
                <a:spcPts val="360"/>
              </a:spcBef>
              <a:spcAft>
                <a:spcPts val="0"/>
              </a:spcAft>
              <a:buSzPts val="1800"/>
              <a:buChar char="•"/>
              <a:defRPr sz="1800"/>
            </a:lvl9pPr>
          </a:lstStyle>
          <a:p/>
        </p:txBody>
      </p:sp>
      <p:sp>
        <p:nvSpPr>
          <p:cNvPr id="66" name="Google Shape;66;p13"/>
          <p:cNvSpPr txBox="1"/>
          <p:nvPr>
            <p:ph idx="2" type="body"/>
          </p:nvPr>
        </p:nvSpPr>
        <p:spPr>
          <a:xfrm>
            <a:off x="4648200" y="1255014"/>
            <a:ext cx="4038600" cy="3538800"/>
          </a:xfrm>
          <a:prstGeom prst="rect">
            <a:avLst/>
          </a:prstGeom>
          <a:noFill/>
          <a:ln>
            <a:noFill/>
          </a:ln>
        </p:spPr>
        <p:txBody>
          <a:bodyPr anchorCtr="0" anchor="t" bIns="45700" lIns="91425" spcFirstLastPara="1" rIns="91425" wrap="square" tIns="45700">
            <a:normAutofit/>
          </a:bodyPr>
          <a:lstStyle>
            <a:lvl1pPr indent="-358140" lvl="0" marL="457200" rtl="0" algn="l">
              <a:lnSpc>
                <a:spcPct val="100000"/>
              </a:lnSpc>
              <a:spcBef>
                <a:spcPts val="480"/>
              </a:spcBef>
              <a:spcAft>
                <a:spcPts val="0"/>
              </a:spcAft>
              <a:buSzPts val="2040"/>
              <a:buChar char="•"/>
              <a:defRPr sz="2400"/>
            </a:lvl1pPr>
            <a:lvl2pPr indent="-336550" lvl="1" marL="914400" rtl="0" algn="l">
              <a:lnSpc>
                <a:spcPct val="100000"/>
              </a:lnSpc>
              <a:spcBef>
                <a:spcPts val="400"/>
              </a:spcBef>
              <a:spcAft>
                <a:spcPts val="0"/>
              </a:spcAft>
              <a:buSzPts val="1700"/>
              <a:buChar char="•"/>
              <a:defRPr sz="2000"/>
            </a:lvl2pPr>
            <a:lvl3pPr indent="-331469" lvl="2" marL="1371600" rtl="0" algn="l">
              <a:lnSpc>
                <a:spcPct val="100000"/>
              </a:lnSpc>
              <a:spcBef>
                <a:spcPts val="360"/>
              </a:spcBef>
              <a:spcAft>
                <a:spcPts val="0"/>
              </a:spcAft>
              <a:buSzPts val="1620"/>
              <a:buChar char="•"/>
              <a:defRPr sz="1800"/>
            </a:lvl3pPr>
            <a:lvl4pPr indent="-330200" lvl="3" marL="1828800" rtl="0" algn="l">
              <a:lnSpc>
                <a:spcPct val="100000"/>
              </a:lnSpc>
              <a:spcBef>
                <a:spcPts val="320"/>
              </a:spcBef>
              <a:spcAft>
                <a:spcPts val="0"/>
              </a:spcAft>
              <a:buSzPts val="1600"/>
              <a:buChar char="•"/>
              <a:defRPr sz="1600"/>
            </a:lvl4pPr>
            <a:lvl5pPr indent="-330200" lvl="4" marL="2286000" rtl="0" algn="l">
              <a:lnSpc>
                <a:spcPct val="100000"/>
              </a:lnSpc>
              <a:spcBef>
                <a:spcPts val="320"/>
              </a:spcBef>
              <a:spcAft>
                <a:spcPts val="0"/>
              </a:spcAft>
              <a:buSzPts val="1600"/>
              <a:buChar char="•"/>
              <a:defRPr sz="1600"/>
            </a:lvl5pPr>
            <a:lvl6pPr indent="-342900" lvl="5" marL="2743200" rtl="0" algn="l">
              <a:lnSpc>
                <a:spcPct val="100000"/>
              </a:lnSpc>
              <a:spcBef>
                <a:spcPts val="360"/>
              </a:spcBef>
              <a:spcAft>
                <a:spcPts val="0"/>
              </a:spcAft>
              <a:buSzPts val="1800"/>
              <a:buChar char="•"/>
              <a:defRPr sz="1800"/>
            </a:lvl6pPr>
            <a:lvl7pPr indent="-342900" lvl="6" marL="3200400" rtl="0" algn="l">
              <a:lnSpc>
                <a:spcPct val="100000"/>
              </a:lnSpc>
              <a:spcBef>
                <a:spcPts val="360"/>
              </a:spcBef>
              <a:spcAft>
                <a:spcPts val="0"/>
              </a:spcAft>
              <a:buSzPts val="1800"/>
              <a:buChar char="•"/>
              <a:defRPr sz="1800"/>
            </a:lvl7pPr>
            <a:lvl8pPr indent="-342900" lvl="7" marL="3657600" rtl="0" algn="l">
              <a:lnSpc>
                <a:spcPct val="100000"/>
              </a:lnSpc>
              <a:spcBef>
                <a:spcPts val="360"/>
              </a:spcBef>
              <a:spcAft>
                <a:spcPts val="0"/>
              </a:spcAft>
              <a:buSzPts val="1800"/>
              <a:buChar char="•"/>
              <a:defRPr sz="1800"/>
            </a:lvl8pPr>
            <a:lvl9pPr indent="-342900" lvl="8" marL="4114800" rtl="0" algn="l">
              <a:lnSpc>
                <a:spcPct val="100000"/>
              </a:lnSpc>
              <a:spcBef>
                <a:spcPts val="360"/>
              </a:spcBef>
              <a:spcAft>
                <a:spcPts val="0"/>
              </a:spcAft>
              <a:buSzPts val="1800"/>
              <a:buChar char="•"/>
              <a:defRPr sz="1800"/>
            </a:lvl9pPr>
          </a:lstStyle>
          <a:p/>
        </p:txBody>
      </p:sp>
      <p:sp>
        <p:nvSpPr>
          <p:cNvPr id="67" name="Google Shape;67;p13"/>
          <p:cNvSpPr txBox="1"/>
          <p:nvPr>
            <p:ph idx="12" type="sldNum"/>
          </p:nvPr>
        </p:nvSpPr>
        <p:spPr>
          <a:xfrm>
            <a:off x="7620000" y="4857750"/>
            <a:ext cx="1066800" cy="24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9pPr>
          </a:lstStyle>
          <a:p>
            <a:pPr indent="0" lvl="0" marL="0" rtl="0" algn="r">
              <a:spcBef>
                <a:spcPts val="0"/>
              </a:spcBef>
              <a:spcAft>
                <a:spcPts val="0"/>
              </a:spcAft>
              <a:buNone/>
            </a:pPr>
            <a:r>
              <a:rPr lang="en"/>
              <a:t>Page </a:t>
            </a: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8" name="Shape 68"/>
        <p:cNvGrpSpPr/>
        <p:nvPr/>
      </p:nvGrpSpPr>
      <p:grpSpPr>
        <a:xfrm>
          <a:off x="0" y="0"/>
          <a:ext cx="0" cy="0"/>
          <a:chOff x="0" y="0"/>
          <a:chExt cx="0" cy="0"/>
        </a:xfrm>
      </p:grpSpPr>
      <p:sp>
        <p:nvSpPr>
          <p:cNvPr id="69" name="Google Shape;69;p14"/>
          <p:cNvSpPr txBox="1"/>
          <p:nvPr>
            <p:ph type="title"/>
          </p:nvPr>
        </p:nvSpPr>
        <p:spPr>
          <a:xfrm>
            <a:off x="457200" y="400050"/>
            <a:ext cx="8229600" cy="7431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1358C"/>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0" name="Google Shape;70;p14"/>
          <p:cNvSpPr txBox="1"/>
          <p:nvPr>
            <p:ph idx="1" type="body"/>
          </p:nvPr>
        </p:nvSpPr>
        <p:spPr>
          <a:xfrm>
            <a:off x="450850" y="1200150"/>
            <a:ext cx="8229600" cy="3614700"/>
          </a:xfrm>
          <a:prstGeom prst="rect">
            <a:avLst/>
          </a:prstGeom>
          <a:noFill/>
          <a:ln>
            <a:noFill/>
          </a:ln>
        </p:spPr>
        <p:txBody>
          <a:bodyPr anchorCtr="0" anchor="t" bIns="45700" lIns="91425" spcFirstLastPara="1" rIns="91425" wrap="square" tIns="45700">
            <a:normAutofit/>
          </a:bodyPr>
          <a:lstStyle>
            <a:lvl1pPr indent="-358140" lvl="0" marL="457200" rtl="0" algn="l">
              <a:lnSpc>
                <a:spcPct val="100000"/>
              </a:lnSpc>
              <a:spcBef>
                <a:spcPts val="480"/>
              </a:spcBef>
              <a:spcAft>
                <a:spcPts val="0"/>
              </a:spcAft>
              <a:buSzPts val="2040"/>
              <a:buChar char="•"/>
              <a:defRPr sz="2400"/>
            </a:lvl1pPr>
            <a:lvl2pPr indent="-336550" lvl="1" marL="914400" rtl="0" algn="l">
              <a:lnSpc>
                <a:spcPct val="100000"/>
              </a:lnSpc>
              <a:spcBef>
                <a:spcPts val="400"/>
              </a:spcBef>
              <a:spcAft>
                <a:spcPts val="0"/>
              </a:spcAft>
              <a:buSzPts val="1700"/>
              <a:buChar char="•"/>
              <a:defRPr sz="2000"/>
            </a:lvl2pPr>
            <a:lvl3pPr indent="-331469" lvl="2" marL="1371600" rtl="0" algn="l">
              <a:lnSpc>
                <a:spcPct val="100000"/>
              </a:lnSpc>
              <a:spcBef>
                <a:spcPts val="360"/>
              </a:spcBef>
              <a:spcAft>
                <a:spcPts val="0"/>
              </a:spcAft>
              <a:buSzPts val="1620"/>
              <a:buChar char="•"/>
              <a:defRPr/>
            </a:lvl3pPr>
            <a:lvl4pPr indent="-342900" lvl="3" marL="1828800" rtl="0" algn="l">
              <a:lnSpc>
                <a:spcPct val="100000"/>
              </a:lnSpc>
              <a:spcBef>
                <a:spcPts val="360"/>
              </a:spcBef>
              <a:spcAft>
                <a:spcPts val="0"/>
              </a:spcAft>
              <a:buSzPts val="1800"/>
              <a:buChar char="•"/>
              <a:defRPr/>
            </a:lvl4pPr>
            <a:lvl5pPr indent="-342900" lvl="4" marL="2286000" rtl="0" algn="l">
              <a:lnSpc>
                <a:spcPct val="100000"/>
              </a:lnSpc>
              <a:spcBef>
                <a:spcPts val="360"/>
              </a:spcBef>
              <a:spcAft>
                <a:spcPts val="0"/>
              </a:spcAft>
              <a:buSzPts val="1800"/>
              <a:buChar char="•"/>
              <a:defRPr/>
            </a:lvl5pPr>
            <a:lvl6pPr indent="-342900" lvl="5" marL="2743200" rtl="0" algn="l">
              <a:lnSpc>
                <a:spcPct val="100000"/>
              </a:lnSpc>
              <a:spcBef>
                <a:spcPts val="360"/>
              </a:spcBef>
              <a:spcAft>
                <a:spcPts val="0"/>
              </a:spcAft>
              <a:buSzPts val="1800"/>
              <a:buChar char="•"/>
              <a:defRPr/>
            </a:lvl6pPr>
            <a:lvl7pPr indent="-342900" lvl="6" marL="3200400" rtl="0" algn="l">
              <a:lnSpc>
                <a:spcPct val="100000"/>
              </a:lnSpc>
              <a:spcBef>
                <a:spcPts val="360"/>
              </a:spcBef>
              <a:spcAft>
                <a:spcPts val="0"/>
              </a:spcAft>
              <a:buSzPts val="180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71" name="Google Shape;71;p14"/>
          <p:cNvSpPr txBox="1"/>
          <p:nvPr>
            <p:ph idx="12" type="sldNum"/>
          </p:nvPr>
        </p:nvSpPr>
        <p:spPr>
          <a:xfrm>
            <a:off x="7620000" y="4857750"/>
            <a:ext cx="1066800" cy="24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9pPr>
          </a:lstStyle>
          <a:p>
            <a:pPr indent="0" lvl="0" marL="0" rtl="0" algn="r">
              <a:spcBef>
                <a:spcPts val="0"/>
              </a:spcBef>
              <a:spcAft>
                <a:spcPts val="0"/>
              </a:spcAft>
              <a:buNone/>
            </a:pPr>
            <a:r>
              <a:rPr lang="en"/>
              <a:t> Page </a:t>
            </a: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0"/>
              </a:spcBef>
              <a:spcAft>
                <a:spcPts val="0"/>
              </a:spcAft>
              <a:buClr>
                <a:schemeClr val="lt1"/>
              </a:buClr>
              <a:buSzPts val="1200"/>
              <a:buChar char="○"/>
              <a:defRPr sz="1200">
                <a:solidFill>
                  <a:schemeClr val="lt1"/>
                </a:solidFill>
              </a:defRPr>
            </a:lvl2pPr>
            <a:lvl3pPr indent="-304800" lvl="2" marL="1371600">
              <a:spcBef>
                <a:spcPts val="0"/>
              </a:spcBef>
              <a:spcAft>
                <a:spcPts val="0"/>
              </a:spcAft>
              <a:buClr>
                <a:schemeClr val="lt1"/>
              </a:buClr>
              <a:buSzPts val="1200"/>
              <a:buChar char="■"/>
              <a:defRPr sz="1200">
                <a:solidFill>
                  <a:schemeClr val="lt1"/>
                </a:solidFill>
              </a:defRPr>
            </a:lvl3pPr>
            <a:lvl4pPr indent="-304800" lvl="3" marL="1828800">
              <a:spcBef>
                <a:spcPts val="0"/>
              </a:spcBef>
              <a:spcAft>
                <a:spcPts val="0"/>
              </a:spcAft>
              <a:buClr>
                <a:schemeClr val="lt1"/>
              </a:buClr>
              <a:buSzPts val="1200"/>
              <a:buChar char="●"/>
              <a:defRPr sz="1200">
                <a:solidFill>
                  <a:schemeClr val="lt1"/>
                </a:solidFill>
              </a:defRPr>
            </a:lvl4pPr>
            <a:lvl5pPr indent="-304800" lvl="4" marL="2286000">
              <a:spcBef>
                <a:spcPts val="0"/>
              </a:spcBef>
              <a:spcAft>
                <a:spcPts val="0"/>
              </a:spcAft>
              <a:buClr>
                <a:schemeClr val="lt1"/>
              </a:buClr>
              <a:buSzPts val="1200"/>
              <a:buChar char="○"/>
              <a:defRPr sz="1200">
                <a:solidFill>
                  <a:schemeClr val="lt1"/>
                </a:solidFill>
              </a:defRPr>
            </a:lvl5pPr>
            <a:lvl6pPr indent="-304800" lvl="5" marL="2743200">
              <a:spcBef>
                <a:spcPts val="0"/>
              </a:spcBef>
              <a:spcAft>
                <a:spcPts val="0"/>
              </a:spcAft>
              <a:buClr>
                <a:schemeClr val="lt1"/>
              </a:buClr>
              <a:buSzPts val="1200"/>
              <a:buChar char="■"/>
              <a:defRPr sz="1200">
                <a:solidFill>
                  <a:schemeClr val="lt1"/>
                </a:solidFill>
              </a:defRPr>
            </a:lvl6pPr>
            <a:lvl7pPr indent="-304800" lvl="6" marL="3200400">
              <a:spcBef>
                <a:spcPts val="0"/>
              </a:spcBef>
              <a:spcAft>
                <a:spcPts val="0"/>
              </a:spcAft>
              <a:buClr>
                <a:schemeClr val="lt1"/>
              </a:buClr>
              <a:buSzPts val="1200"/>
              <a:buChar char="●"/>
              <a:defRPr sz="1200">
                <a:solidFill>
                  <a:schemeClr val="lt1"/>
                </a:solidFill>
              </a:defRPr>
            </a:lvl7pPr>
            <a:lvl8pPr indent="-304800" lvl="7" marL="3657600">
              <a:spcBef>
                <a:spcPts val="0"/>
              </a:spcBef>
              <a:spcAft>
                <a:spcPts val="0"/>
              </a:spcAft>
              <a:buClr>
                <a:schemeClr val="lt1"/>
              </a:buClr>
              <a:buSzPts val="1200"/>
              <a:buChar char="○"/>
              <a:defRPr sz="1200">
                <a:solidFill>
                  <a:schemeClr val="lt1"/>
                </a:solidFill>
              </a:defRPr>
            </a:lvl8pPr>
            <a:lvl9pPr indent="-304800" lvl="8" marL="4114800">
              <a:spcBef>
                <a:spcPts val="0"/>
              </a:spcBef>
              <a:spcAft>
                <a:spcPts val="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tinyurl.com/2024norWALKtables" TargetMode="Externa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1" Type="http://schemas.openxmlformats.org/officeDocument/2006/relationships/hyperlink" Target="http://www.youtube.com/watch?v=LT1Deczouuo" TargetMode="External"/><Relationship Id="rId10" Type="http://schemas.openxmlformats.org/officeDocument/2006/relationships/image" Target="../media/image8.jpg"/><Relationship Id="rId13" Type="http://schemas.openxmlformats.org/officeDocument/2006/relationships/hyperlink" Target="http://www.youtube.com/watch?v=6f9ccGj546w" TargetMode="External"/><Relationship Id="rId12" Type="http://schemas.openxmlformats.org/officeDocument/2006/relationships/image" Target="../media/image2.jpg"/><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www.youtube.com/watch?v=tuOvRF4EzpY" TargetMode="External"/><Relationship Id="rId4" Type="http://schemas.openxmlformats.org/officeDocument/2006/relationships/image" Target="../media/image5.jpg"/><Relationship Id="rId9" Type="http://schemas.openxmlformats.org/officeDocument/2006/relationships/hyperlink" Target="http://www.youtube.com/watch?v=In74GupTEEU" TargetMode="External"/><Relationship Id="rId14" Type="http://schemas.openxmlformats.org/officeDocument/2006/relationships/image" Target="../media/image1.jpg"/><Relationship Id="rId5" Type="http://schemas.openxmlformats.org/officeDocument/2006/relationships/hyperlink" Target="http://www.youtube.com/watch?v=p4IdBC0yTbk" TargetMode="External"/><Relationship Id="rId6" Type="http://schemas.openxmlformats.org/officeDocument/2006/relationships/image" Target="../media/image3.jpg"/><Relationship Id="rId7" Type="http://schemas.openxmlformats.org/officeDocument/2006/relationships/hyperlink" Target="http://www.youtube.com/watch?v=x5cTt9IhHk4" TargetMode="External"/><Relationship Id="rId8"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p:nvPr/>
        </p:nvSpPr>
        <p:spPr>
          <a:xfrm>
            <a:off x="3535379" y="3599116"/>
            <a:ext cx="1886700" cy="11451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txBox="1"/>
          <p:nvPr>
            <p:ph type="ctrTitle"/>
          </p:nvPr>
        </p:nvSpPr>
        <p:spPr>
          <a:xfrm>
            <a:off x="390525" y="1227775"/>
            <a:ext cx="8222100" cy="933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TNP Coalition Meeting</a:t>
            </a:r>
            <a:endParaRPr/>
          </a:p>
        </p:txBody>
      </p:sp>
      <p:sp>
        <p:nvSpPr>
          <p:cNvPr id="78" name="Google Shape;78;p15"/>
          <p:cNvSpPr txBox="1"/>
          <p:nvPr>
            <p:ph idx="1" type="subTitle"/>
          </p:nvPr>
        </p:nvSpPr>
        <p:spPr>
          <a:xfrm>
            <a:off x="460950" y="2219705"/>
            <a:ext cx="8222100" cy="43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100"/>
              <a:t>March 2024</a:t>
            </a:r>
            <a:endParaRPr b="1" sz="3100"/>
          </a:p>
          <a:p>
            <a:pPr indent="0" lvl="0" marL="0" rtl="0" algn="ctr">
              <a:spcBef>
                <a:spcPts val="0"/>
              </a:spcBef>
              <a:spcAft>
                <a:spcPts val="0"/>
              </a:spcAft>
              <a:buNone/>
            </a:pPr>
            <a:r>
              <a:rPr b="1" lang="en" sz="1700"/>
              <a:t>Norwalk Public Library</a:t>
            </a:r>
            <a:endParaRPr b="1" sz="1700"/>
          </a:p>
          <a:p>
            <a:pPr indent="0" lvl="0" marL="0" rtl="0" algn="l">
              <a:spcBef>
                <a:spcPts val="0"/>
              </a:spcBef>
              <a:spcAft>
                <a:spcPts val="0"/>
              </a:spcAft>
              <a:buNone/>
            </a:pPr>
            <a:r>
              <a:t/>
            </a:r>
            <a:endParaRPr b="1" sz="1500"/>
          </a:p>
        </p:txBody>
      </p:sp>
      <p:pic>
        <p:nvPicPr>
          <p:cNvPr id="79" name="Google Shape;79;p15"/>
          <p:cNvPicPr preferRelativeResize="0"/>
          <p:nvPr/>
        </p:nvPicPr>
        <p:blipFill rotWithShape="1">
          <a:blip r:embed="rId3">
            <a:alphaModFix/>
          </a:blip>
          <a:srcRect b="34570" l="25729" r="28447" t="31596"/>
          <a:stretch/>
        </p:blipFill>
        <p:spPr>
          <a:xfrm>
            <a:off x="3561938" y="3582025"/>
            <a:ext cx="1879276" cy="1179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nvSpPr>
        <p:spPr>
          <a:xfrm>
            <a:off x="3685775" y="205850"/>
            <a:ext cx="4767900" cy="2609700"/>
          </a:xfrm>
          <a:prstGeom prst="rect">
            <a:avLst/>
          </a:prstGeom>
          <a:noFill/>
          <a:ln>
            <a:noFill/>
          </a:ln>
        </p:spPr>
        <p:txBody>
          <a:bodyPr anchorCtr="0" anchor="t" bIns="45700" lIns="91425" spcFirstLastPara="1" rIns="91425" wrap="square" tIns="45700">
            <a:noAutofit/>
          </a:bodyPr>
          <a:lstStyle/>
          <a:p>
            <a:pPr indent="-330200" lvl="0" marL="457200" rtl="0" algn="l">
              <a:lnSpc>
                <a:spcPct val="115000"/>
              </a:lnSpc>
              <a:spcBef>
                <a:spcPts val="0"/>
              </a:spcBef>
              <a:spcAft>
                <a:spcPts val="0"/>
              </a:spcAft>
              <a:buClr>
                <a:schemeClr val="dk2"/>
              </a:buClr>
              <a:buSzPts val="1600"/>
              <a:buFont typeface="Roboto"/>
              <a:buAutoNum type="arabicPeriod"/>
            </a:pPr>
            <a:r>
              <a:rPr lang="en" sz="1600">
                <a:solidFill>
                  <a:schemeClr val="dk2"/>
                </a:solidFill>
                <a:latin typeface="Roboto"/>
                <a:ea typeface="Roboto"/>
                <a:cs typeface="Roboto"/>
                <a:sym typeface="Roboto"/>
              </a:rPr>
              <a:t>Welcome! </a:t>
            </a:r>
            <a:r>
              <a:rPr lang="en" sz="1600">
                <a:solidFill>
                  <a:schemeClr val="dk2"/>
                </a:solidFill>
                <a:latin typeface="Roboto"/>
                <a:ea typeface="Roboto"/>
                <a:cs typeface="Roboto"/>
                <a:sym typeface="Roboto"/>
              </a:rPr>
              <a:t>Please</a:t>
            </a:r>
            <a:r>
              <a:rPr lang="en" sz="1600">
                <a:solidFill>
                  <a:schemeClr val="dk2"/>
                </a:solidFill>
                <a:latin typeface="Roboto"/>
                <a:ea typeface="Roboto"/>
                <a:cs typeface="Roboto"/>
                <a:sym typeface="Roboto"/>
              </a:rPr>
              <a:t> visit the resource table to sign up to distribute lawn signs and pick up resources! </a:t>
            </a:r>
            <a:endParaRPr sz="1600">
              <a:solidFill>
                <a:schemeClr val="dk2"/>
              </a:solidFill>
              <a:latin typeface="Roboto"/>
              <a:ea typeface="Roboto"/>
              <a:cs typeface="Roboto"/>
              <a:sym typeface="Roboto"/>
            </a:endParaRPr>
          </a:p>
          <a:p>
            <a:pPr indent="-330200" lvl="1" marL="914400" rtl="0" algn="l">
              <a:lnSpc>
                <a:spcPct val="115000"/>
              </a:lnSpc>
              <a:spcBef>
                <a:spcPts val="0"/>
              </a:spcBef>
              <a:spcAft>
                <a:spcPts val="0"/>
              </a:spcAft>
              <a:buClr>
                <a:schemeClr val="dk2"/>
              </a:buClr>
              <a:buSzPts val="1600"/>
              <a:buFont typeface="Roboto"/>
              <a:buAutoNum type="alphaLcPeriod"/>
            </a:pPr>
            <a:r>
              <a:rPr lang="en" sz="1600">
                <a:solidFill>
                  <a:schemeClr val="dk2"/>
                </a:solidFill>
                <a:latin typeface="Roboto"/>
                <a:ea typeface="Roboto"/>
                <a:cs typeface="Roboto"/>
                <a:sym typeface="Roboto"/>
              </a:rPr>
              <a:t>Introductions of New Members</a:t>
            </a:r>
            <a:endParaRPr sz="1600">
              <a:solidFill>
                <a:schemeClr val="dk2"/>
              </a:solidFill>
              <a:latin typeface="Roboto"/>
              <a:ea typeface="Roboto"/>
              <a:cs typeface="Roboto"/>
              <a:sym typeface="Roboto"/>
            </a:endParaRPr>
          </a:p>
          <a:p>
            <a:pPr indent="0" lvl="0" marL="457200" rtl="0" algn="l">
              <a:lnSpc>
                <a:spcPct val="115000"/>
              </a:lnSpc>
              <a:spcBef>
                <a:spcPts val="0"/>
              </a:spcBef>
              <a:spcAft>
                <a:spcPts val="0"/>
              </a:spcAft>
              <a:buNone/>
            </a:pPr>
            <a:r>
              <a:t/>
            </a:r>
            <a:endParaRPr sz="1600">
              <a:solidFill>
                <a:schemeClr val="dk2"/>
              </a:solidFill>
              <a:latin typeface="Roboto"/>
              <a:ea typeface="Roboto"/>
              <a:cs typeface="Roboto"/>
              <a:sym typeface="Roboto"/>
            </a:endParaRPr>
          </a:p>
          <a:p>
            <a:pPr indent="-330200" lvl="0" marL="457200" rtl="0" algn="l">
              <a:lnSpc>
                <a:spcPct val="115000"/>
              </a:lnSpc>
              <a:spcBef>
                <a:spcPts val="0"/>
              </a:spcBef>
              <a:spcAft>
                <a:spcPts val="0"/>
              </a:spcAft>
              <a:buClr>
                <a:schemeClr val="dk2"/>
              </a:buClr>
              <a:buSzPts val="1600"/>
              <a:buFont typeface="Roboto"/>
              <a:buAutoNum type="arabicPeriod"/>
            </a:pPr>
            <a:r>
              <a:rPr lang="en" sz="1600">
                <a:solidFill>
                  <a:schemeClr val="dk2"/>
                </a:solidFill>
                <a:latin typeface="Roboto"/>
                <a:ea typeface="Roboto"/>
                <a:cs typeface="Roboto"/>
                <a:sym typeface="Roboto"/>
              </a:rPr>
              <a:t>Coalition Activities </a:t>
            </a:r>
            <a:endParaRPr sz="1600">
              <a:solidFill>
                <a:schemeClr val="dk2"/>
              </a:solidFill>
              <a:latin typeface="Roboto"/>
              <a:ea typeface="Roboto"/>
              <a:cs typeface="Roboto"/>
              <a:sym typeface="Roboto"/>
            </a:endParaRPr>
          </a:p>
          <a:p>
            <a:pPr indent="-330200" lvl="1" marL="914400" rtl="0" algn="l">
              <a:lnSpc>
                <a:spcPct val="115000"/>
              </a:lnSpc>
              <a:spcBef>
                <a:spcPts val="0"/>
              </a:spcBef>
              <a:spcAft>
                <a:spcPts val="0"/>
              </a:spcAft>
              <a:buClr>
                <a:schemeClr val="dk2"/>
              </a:buClr>
              <a:buSzPts val="1600"/>
              <a:buFont typeface="Roboto"/>
              <a:buAutoNum type="alphaLcPeriod"/>
            </a:pPr>
            <a:r>
              <a:rPr lang="en" sz="1600">
                <a:solidFill>
                  <a:schemeClr val="dk2"/>
                </a:solidFill>
                <a:latin typeface="Roboto"/>
                <a:ea typeface="Roboto"/>
                <a:cs typeface="Roboto"/>
                <a:sym typeface="Roboto"/>
              </a:rPr>
              <a:t>Highlights of past month</a:t>
            </a:r>
            <a:endParaRPr sz="1600">
              <a:solidFill>
                <a:schemeClr val="dk2"/>
              </a:solidFill>
              <a:latin typeface="Roboto"/>
              <a:ea typeface="Roboto"/>
              <a:cs typeface="Roboto"/>
              <a:sym typeface="Roboto"/>
            </a:endParaRPr>
          </a:p>
          <a:p>
            <a:pPr indent="-330200" lvl="1" marL="914400" rtl="0" algn="l">
              <a:lnSpc>
                <a:spcPct val="115000"/>
              </a:lnSpc>
              <a:spcBef>
                <a:spcPts val="0"/>
              </a:spcBef>
              <a:spcAft>
                <a:spcPts val="0"/>
              </a:spcAft>
              <a:buClr>
                <a:schemeClr val="dk2"/>
              </a:buClr>
              <a:buSzPts val="1600"/>
              <a:buFont typeface="Roboto"/>
              <a:buAutoNum type="alphaLcPeriod"/>
            </a:pPr>
            <a:r>
              <a:rPr lang="en" sz="1600">
                <a:solidFill>
                  <a:schemeClr val="dk2"/>
                </a:solidFill>
                <a:latin typeface="Roboto"/>
                <a:ea typeface="Roboto"/>
                <a:cs typeface="Roboto"/>
                <a:sym typeface="Roboto"/>
              </a:rPr>
              <a:t>Cannabis Support</a:t>
            </a:r>
            <a:endParaRPr sz="1600">
              <a:solidFill>
                <a:schemeClr val="dk2"/>
              </a:solidFill>
              <a:latin typeface="Roboto"/>
              <a:ea typeface="Roboto"/>
              <a:cs typeface="Roboto"/>
              <a:sym typeface="Roboto"/>
            </a:endParaRPr>
          </a:p>
          <a:p>
            <a:pPr indent="-330200" lvl="1" marL="914400" rtl="0" algn="l">
              <a:lnSpc>
                <a:spcPct val="115000"/>
              </a:lnSpc>
              <a:spcBef>
                <a:spcPts val="0"/>
              </a:spcBef>
              <a:spcAft>
                <a:spcPts val="0"/>
              </a:spcAft>
              <a:buClr>
                <a:schemeClr val="dk2"/>
              </a:buClr>
              <a:buSzPts val="1600"/>
              <a:buFont typeface="Roboto"/>
              <a:buAutoNum type="alphaLcPeriod"/>
            </a:pPr>
            <a:r>
              <a:rPr lang="en" sz="1600">
                <a:solidFill>
                  <a:schemeClr val="dk2"/>
                </a:solidFill>
                <a:latin typeface="Roboto"/>
                <a:ea typeface="Roboto"/>
                <a:cs typeface="Roboto"/>
                <a:sym typeface="Roboto"/>
              </a:rPr>
              <a:t>Alcohol Awareness Support</a:t>
            </a:r>
            <a:endParaRPr sz="1600">
              <a:solidFill>
                <a:schemeClr val="dk2"/>
              </a:solidFill>
              <a:latin typeface="Roboto"/>
              <a:ea typeface="Roboto"/>
              <a:cs typeface="Roboto"/>
              <a:sym typeface="Roboto"/>
            </a:endParaRPr>
          </a:p>
          <a:p>
            <a:pPr indent="-330200" lvl="1" marL="914400" rtl="0" algn="l">
              <a:lnSpc>
                <a:spcPct val="115000"/>
              </a:lnSpc>
              <a:spcBef>
                <a:spcPts val="0"/>
              </a:spcBef>
              <a:spcAft>
                <a:spcPts val="0"/>
              </a:spcAft>
              <a:buClr>
                <a:schemeClr val="dk2"/>
              </a:buClr>
              <a:buSzPts val="1600"/>
              <a:buFont typeface="Roboto"/>
              <a:buAutoNum type="alphaLcPeriod"/>
            </a:pPr>
            <a:r>
              <a:rPr lang="en" sz="1600">
                <a:solidFill>
                  <a:schemeClr val="dk2"/>
                </a:solidFill>
                <a:latin typeface="Roboto"/>
                <a:ea typeface="Roboto"/>
                <a:cs typeface="Roboto"/>
                <a:sym typeface="Roboto"/>
              </a:rPr>
              <a:t>May Walk + Wellness Fair</a:t>
            </a:r>
            <a:endParaRPr sz="1600">
              <a:solidFill>
                <a:schemeClr val="dk2"/>
              </a:solidFill>
              <a:latin typeface="Roboto"/>
              <a:ea typeface="Roboto"/>
              <a:cs typeface="Roboto"/>
              <a:sym typeface="Roboto"/>
            </a:endParaRPr>
          </a:p>
          <a:p>
            <a:pPr indent="-330200" lvl="1" marL="914400" rtl="0" algn="l">
              <a:lnSpc>
                <a:spcPct val="115000"/>
              </a:lnSpc>
              <a:spcBef>
                <a:spcPts val="0"/>
              </a:spcBef>
              <a:spcAft>
                <a:spcPts val="0"/>
              </a:spcAft>
              <a:buClr>
                <a:schemeClr val="dk2"/>
              </a:buClr>
              <a:buSzPts val="1600"/>
              <a:buFont typeface="Roboto"/>
              <a:buAutoNum type="alphaLcPeriod"/>
            </a:pPr>
            <a:r>
              <a:rPr lang="en" sz="1600">
                <a:solidFill>
                  <a:schemeClr val="dk2"/>
                </a:solidFill>
                <a:latin typeface="Roboto"/>
                <a:ea typeface="Roboto"/>
                <a:cs typeface="Roboto"/>
                <a:sym typeface="Roboto"/>
              </a:rPr>
              <a:t>Video Project Sign-Up</a:t>
            </a:r>
            <a:endParaRPr sz="1600">
              <a:solidFill>
                <a:schemeClr val="dk2"/>
              </a:solidFill>
              <a:latin typeface="Roboto"/>
              <a:ea typeface="Roboto"/>
              <a:cs typeface="Roboto"/>
              <a:sym typeface="Roboto"/>
            </a:endParaRPr>
          </a:p>
          <a:p>
            <a:pPr indent="0" lvl="0" marL="0" rtl="0" algn="l">
              <a:lnSpc>
                <a:spcPct val="115000"/>
              </a:lnSpc>
              <a:spcBef>
                <a:spcPts val="0"/>
              </a:spcBef>
              <a:spcAft>
                <a:spcPts val="0"/>
              </a:spcAft>
              <a:buNone/>
            </a:pPr>
            <a:r>
              <a:t/>
            </a:r>
            <a:endParaRPr sz="1600">
              <a:solidFill>
                <a:schemeClr val="dk2"/>
              </a:solidFill>
              <a:latin typeface="Roboto"/>
              <a:ea typeface="Roboto"/>
              <a:cs typeface="Roboto"/>
              <a:sym typeface="Roboto"/>
            </a:endParaRPr>
          </a:p>
          <a:p>
            <a:pPr indent="-330200" lvl="0" marL="457200" rtl="0" algn="l">
              <a:lnSpc>
                <a:spcPct val="115000"/>
              </a:lnSpc>
              <a:spcBef>
                <a:spcPts val="0"/>
              </a:spcBef>
              <a:spcAft>
                <a:spcPts val="0"/>
              </a:spcAft>
              <a:buClr>
                <a:schemeClr val="dk2"/>
              </a:buClr>
              <a:buSzPts val="1600"/>
              <a:buFont typeface="Roboto"/>
              <a:buAutoNum type="arabicPeriod"/>
            </a:pPr>
            <a:r>
              <a:rPr lang="en" sz="1600">
                <a:solidFill>
                  <a:schemeClr val="dk2"/>
                </a:solidFill>
                <a:latin typeface="Roboto"/>
                <a:ea typeface="Roboto"/>
                <a:cs typeface="Roboto"/>
                <a:sym typeface="Roboto"/>
              </a:rPr>
              <a:t>Social-Emotional Health / Day of Training</a:t>
            </a:r>
            <a:endParaRPr sz="1600">
              <a:solidFill>
                <a:schemeClr val="dk2"/>
              </a:solidFill>
              <a:latin typeface="Roboto"/>
              <a:ea typeface="Roboto"/>
              <a:cs typeface="Roboto"/>
              <a:sym typeface="Roboto"/>
            </a:endParaRPr>
          </a:p>
          <a:p>
            <a:pPr indent="0" lvl="0" marL="914400" rtl="0" algn="l">
              <a:lnSpc>
                <a:spcPct val="115000"/>
              </a:lnSpc>
              <a:spcBef>
                <a:spcPts val="0"/>
              </a:spcBef>
              <a:spcAft>
                <a:spcPts val="0"/>
              </a:spcAft>
              <a:buNone/>
            </a:pPr>
            <a:r>
              <a:t/>
            </a:r>
            <a:endParaRPr sz="1600">
              <a:solidFill>
                <a:schemeClr val="dk2"/>
              </a:solidFill>
              <a:latin typeface="Roboto"/>
              <a:ea typeface="Roboto"/>
              <a:cs typeface="Roboto"/>
              <a:sym typeface="Roboto"/>
            </a:endParaRPr>
          </a:p>
          <a:p>
            <a:pPr indent="-330200" lvl="0" marL="457200" rtl="0" algn="l">
              <a:lnSpc>
                <a:spcPct val="115000"/>
              </a:lnSpc>
              <a:spcBef>
                <a:spcPts val="0"/>
              </a:spcBef>
              <a:spcAft>
                <a:spcPts val="0"/>
              </a:spcAft>
              <a:buClr>
                <a:schemeClr val="dk2"/>
              </a:buClr>
              <a:buSzPts val="1600"/>
              <a:buFont typeface="Roboto"/>
              <a:buAutoNum type="arabicPeriod"/>
            </a:pPr>
            <a:r>
              <a:rPr lang="en" sz="1600">
                <a:solidFill>
                  <a:schemeClr val="dk2"/>
                </a:solidFill>
                <a:latin typeface="Roboto"/>
                <a:ea typeface="Roboto"/>
                <a:cs typeface="Roboto"/>
                <a:sym typeface="Roboto"/>
              </a:rPr>
              <a:t>Data presentation: Norwalk ED Visits for Mental Health &amp; Substance Use - by Brian Weeks, Norwalk Health Dept</a:t>
            </a:r>
            <a:endParaRPr sz="1600">
              <a:solidFill>
                <a:schemeClr val="dk2"/>
              </a:solidFill>
              <a:latin typeface="Roboto"/>
              <a:ea typeface="Roboto"/>
              <a:cs typeface="Roboto"/>
              <a:sym typeface="Roboto"/>
            </a:endParaRPr>
          </a:p>
        </p:txBody>
      </p:sp>
      <p:sp>
        <p:nvSpPr>
          <p:cNvPr id="87" name="Google Shape;87;p16"/>
          <p:cNvSpPr txBox="1"/>
          <p:nvPr>
            <p:ph type="title"/>
          </p:nvPr>
        </p:nvSpPr>
        <p:spPr>
          <a:xfrm>
            <a:off x="303328" y="737625"/>
            <a:ext cx="2808000" cy="953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1358C"/>
              </a:buClr>
              <a:buSzPts val="4000"/>
              <a:buFont typeface="Arial"/>
              <a:buNone/>
            </a:pPr>
            <a:r>
              <a:rPr lang="en" sz="2400"/>
              <a:t>Meeting Agenda</a:t>
            </a:r>
            <a:endParaRPr sz="2400"/>
          </a:p>
        </p:txBody>
      </p:sp>
      <p:sp>
        <p:nvSpPr>
          <p:cNvPr id="88" name="Google Shape;88;p16"/>
          <p:cNvSpPr txBox="1"/>
          <p:nvPr>
            <p:ph idx="12" type="sldNum"/>
          </p:nvPr>
        </p:nvSpPr>
        <p:spPr>
          <a:xfrm>
            <a:off x="8523541" y="4695623"/>
            <a:ext cx="548700" cy="3936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89" name="Google Shape;89;p16"/>
          <p:cNvSpPr txBox="1"/>
          <p:nvPr/>
        </p:nvSpPr>
        <p:spPr>
          <a:xfrm>
            <a:off x="303325" y="2140650"/>
            <a:ext cx="2627100" cy="1280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sz="1600">
                <a:solidFill>
                  <a:schemeClr val="lt1"/>
                </a:solidFill>
                <a:latin typeface="Roboto"/>
                <a:ea typeface="Roboto"/>
                <a:cs typeface="Roboto"/>
                <a:sym typeface="Roboto"/>
              </a:rPr>
              <a:t>Please help yourself to a snack, share your resources &amp; fill out the sign-ups when you arrive.</a:t>
            </a:r>
            <a:endParaRPr>
              <a:solidFill>
                <a:schemeClr val="lt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2400">
                <a:latin typeface="Arial"/>
                <a:ea typeface="Arial"/>
                <a:cs typeface="Arial"/>
                <a:sym typeface="Arial"/>
              </a:rPr>
              <a:t>Coalition Highlights of Past Month</a:t>
            </a:r>
            <a:endParaRPr/>
          </a:p>
        </p:txBody>
      </p:sp>
      <p:sp>
        <p:nvSpPr>
          <p:cNvPr id="95" name="Google Shape;95;p17"/>
          <p:cNvSpPr txBox="1"/>
          <p:nvPr/>
        </p:nvSpPr>
        <p:spPr>
          <a:xfrm>
            <a:off x="174450" y="845975"/>
            <a:ext cx="4219800" cy="4225200"/>
          </a:xfrm>
          <a:prstGeom prst="rect">
            <a:avLst/>
          </a:prstGeom>
          <a:noFill/>
          <a:ln>
            <a:noFill/>
          </a:ln>
        </p:spPr>
        <p:txBody>
          <a:bodyPr anchorCtr="0" anchor="t" bIns="91425" lIns="91425" spcFirstLastPara="1" rIns="91425" wrap="square" tIns="91425">
            <a:spAutoFit/>
          </a:bodyPr>
          <a:lstStyle/>
          <a:p>
            <a:pPr indent="-323850" lvl="0" marL="457200" rtl="0" algn="l">
              <a:lnSpc>
                <a:spcPct val="150000"/>
              </a:lnSpc>
              <a:spcBef>
                <a:spcPts val="0"/>
              </a:spcBef>
              <a:spcAft>
                <a:spcPts val="0"/>
              </a:spcAft>
              <a:buSzPts val="1500"/>
              <a:buFont typeface="Roboto"/>
              <a:buChar char="●"/>
            </a:pPr>
            <a:r>
              <a:rPr lang="en" sz="1500">
                <a:latin typeface="Roboto"/>
                <a:ea typeface="Roboto"/>
                <a:cs typeface="Roboto"/>
                <a:sym typeface="Roboto"/>
              </a:rPr>
              <a:t>Organized Wellness Fair at NHS/PTECH - 14 provider &amp; 4 student tables</a:t>
            </a:r>
            <a:endParaRPr sz="1500">
              <a:latin typeface="Roboto"/>
              <a:ea typeface="Roboto"/>
              <a:cs typeface="Roboto"/>
              <a:sym typeface="Roboto"/>
            </a:endParaRPr>
          </a:p>
          <a:p>
            <a:pPr indent="-323850" lvl="0" marL="457200" rtl="0" algn="l">
              <a:lnSpc>
                <a:spcPct val="150000"/>
              </a:lnSpc>
              <a:spcBef>
                <a:spcPts val="0"/>
              </a:spcBef>
              <a:spcAft>
                <a:spcPts val="0"/>
              </a:spcAft>
              <a:buSzPts val="1500"/>
              <a:buFont typeface="Roboto"/>
              <a:buChar char="●"/>
            </a:pPr>
            <a:r>
              <a:rPr lang="en" sz="1500">
                <a:latin typeface="Roboto"/>
                <a:ea typeface="Roboto"/>
                <a:cs typeface="Roboto"/>
                <a:sym typeface="Roboto"/>
              </a:rPr>
              <a:t>Updated </a:t>
            </a:r>
            <a:r>
              <a:rPr lang="en" sz="1500">
                <a:latin typeface="Roboto"/>
                <a:ea typeface="Roboto"/>
                <a:cs typeface="Roboto"/>
                <a:sym typeface="Roboto"/>
              </a:rPr>
              <a:t>our resource videos for teens</a:t>
            </a:r>
            <a:endParaRPr sz="1500">
              <a:latin typeface="Roboto"/>
              <a:ea typeface="Roboto"/>
              <a:cs typeface="Roboto"/>
              <a:sym typeface="Roboto"/>
            </a:endParaRPr>
          </a:p>
          <a:p>
            <a:pPr indent="-323850" lvl="0" marL="457200" rtl="0" algn="l">
              <a:lnSpc>
                <a:spcPct val="150000"/>
              </a:lnSpc>
              <a:spcBef>
                <a:spcPts val="0"/>
              </a:spcBef>
              <a:spcAft>
                <a:spcPts val="0"/>
              </a:spcAft>
              <a:buSzPts val="1500"/>
              <a:buFont typeface="Roboto"/>
              <a:buChar char="●"/>
            </a:pPr>
            <a:r>
              <a:rPr lang="en" sz="1500">
                <a:latin typeface="Roboto"/>
                <a:ea typeface="Roboto"/>
                <a:cs typeface="Roboto"/>
                <a:sym typeface="Roboto"/>
              </a:rPr>
              <a:t>Teens had awareness t</a:t>
            </a:r>
            <a:r>
              <a:rPr lang="en" sz="1500">
                <a:latin typeface="Roboto"/>
                <a:ea typeface="Roboto"/>
                <a:cs typeface="Roboto"/>
                <a:sym typeface="Roboto"/>
              </a:rPr>
              <a:t>ables at both HS</a:t>
            </a:r>
            <a:endParaRPr sz="1500">
              <a:latin typeface="Roboto"/>
              <a:ea typeface="Roboto"/>
              <a:cs typeface="Roboto"/>
              <a:sym typeface="Roboto"/>
            </a:endParaRPr>
          </a:p>
          <a:p>
            <a:pPr indent="-323850" lvl="0" marL="457200" rtl="0" algn="l">
              <a:lnSpc>
                <a:spcPct val="150000"/>
              </a:lnSpc>
              <a:spcBef>
                <a:spcPts val="0"/>
              </a:spcBef>
              <a:spcAft>
                <a:spcPts val="0"/>
              </a:spcAft>
              <a:buSzPts val="1500"/>
              <a:buFont typeface="Roboto"/>
              <a:buChar char="●"/>
            </a:pPr>
            <a:r>
              <a:rPr lang="en" sz="1500">
                <a:latin typeface="Roboto"/>
                <a:ea typeface="Roboto"/>
                <a:cs typeface="Roboto"/>
                <a:sym typeface="Roboto"/>
              </a:rPr>
              <a:t>FCA organized Virtual Conversation on parenting incl. Mid-Fairfield &amp; Pos Dir</a:t>
            </a:r>
            <a:endParaRPr sz="1500">
              <a:latin typeface="Roboto"/>
              <a:ea typeface="Roboto"/>
              <a:cs typeface="Roboto"/>
              <a:sym typeface="Roboto"/>
            </a:endParaRPr>
          </a:p>
          <a:p>
            <a:pPr indent="-323850" lvl="0" marL="457200" rtl="0" algn="l">
              <a:lnSpc>
                <a:spcPct val="150000"/>
              </a:lnSpc>
              <a:spcBef>
                <a:spcPts val="0"/>
              </a:spcBef>
              <a:spcAft>
                <a:spcPts val="0"/>
              </a:spcAft>
              <a:buSzPts val="1500"/>
              <a:buFont typeface="Roboto"/>
              <a:buChar char="●"/>
            </a:pPr>
            <a:r>
              <a:rPr lang="en" sz="1500">
                <a:latin typeface="Roboto"/>
                <a:ea typeface="Roboto"/>
                <a:cs typeface="Roboto"/>
                <a:sym typeface="Roboto"/>
              </a:rPr>
              <a:t>Marijuana Committee met re: materials</a:t>
            </a:r>
            <a:endParaRPr sz="1500">
              <a:latin typeface="Roboto"/>
              <a:ea typeface="Roboto"/>
              <a:cs typeface="Roboto"/>
              <a:sym typeface="Roboto"/>
            </a:endParaRPr>
          </a:p>
          <a:p>
            <a:pPr indent="-323850" lvl="0" marL="457200" rtl="0" algn="l">
              <a:lnSpc>
                <a:spcPct val="150000"/>
              </a:lnSpc>
              <a:spcBef>
                <a:spcPts val="0"/>
              </a:spcBef>
              <a:spcAft>
                <a:spcPts val="0"/>
              </a:spcAft>
              <a:buSzPts val="1500"/>
              <a:buFont typeface="Roboto"/>
              <a:buChar char="●"/>
            </a:pPr>
            <a:r>
              <a:rPr lang="en" sz="1500">
                <a:latin typeface="Roboto"/>
                <a:ea typeface="Roboto"/>
                <a:cs typeface="Roboto"/>
                <a:sym typeface="Roboto"/>
              </a:rPr>
              <a:t>Teen Nights Out: planned next 4 dates</a:t>
            </a:r>
            <a:endParaRPr sz="1500">
              <a:latin typeface="Roboto"/>
              <a:ea typeface="Roboto"/>
              <a:cs typeface="Roboto"/>
              <a:sym typeface="Roboto"/>
            </a:endParaRPr>
          </a:p>
          <a:p>
            <a:pPr indent="-323850" lvl="0" marL="457200" rtl="0" algn="l">
              <a:lnSpc>
                <a:spcPct val="150000"/>
              </a:lnSpc>
              <a:spcBef>
                <a:spcPts val="0"/>
              </a:spcBef>
              <a:spcAft>
                <a:spcPts val="0"/>
              </a:spcAft>
              <a:buSzPts val="1500"/>
              <a:buFont typeface="Roboto"/>
              <a:buChar char="●"/>
            </a:pPr>
            <a:r>
              <a:rPr lang="en" sz="1500">
                <a:latin typeface="Roboto"/>
                <a:ea typeface="Roboto"/>
                <a:cs typeface="Roboto"/>
                <a:sym typeface="Roboto"/>
              </a:rPr>
              <a:t>Walk Committee met &amp; held fundraiser </a:t>
            </a:r>
            <a:endParaRPr sz="1500">
              <a:latin typeface="Roboto"/>
              <a:ea typeface="Roboto"/>
              <a:cs typeface="Roboto"/>
              <a:sym typeface="Roboto"/>
            </a:endParaRPr>
          </a:p>
          <a:p>
            <a:pPr indent="-323850" lvl="0" marL="457200" rtl="0" algn="l">
              <a:lnSpc>
                <a:spcPct val="150000"/>
              </a:lnSpc>
              <a:spcBef>
                <a:spcPts val="0"/>
              </a:spcBef>
              <a:spcAft>
                <a:spcPts val="0"/>
              </a:spcAft>
              <a:buSzPts val="1500"/>
              <a:buFont typeface="Roboto"/>
              <a:buChar char="●"/>
            </a:pPr>
            <a:r>
              <a:rPr lang="en" sz="1500">
                <a:latin typeface="Roboto"/>
                <a:ea typeface="Roboto"/>
                <a:cs typeface="Roboto"/>
                <a:sym typeface="Roboto"/>
              </a:rPr>
              <a:t>Provided Narcan training to NPS nurses</a:t>
            </a:r>
            <a:endParaRPr sz="1500">
              <a:latin typeface="Roboto"/>
              <a:ea typeface="Roboto"/>
              <a:cs typeface="Roboto"/>
              <a:sym typeface="Roboto"/>
            </a:endParaRPr>
          </a:p>
          <a:p>
            <a:pPr indent="-323850" lvl="0" marL="457200" rtl="0" algn="l">
              <a:lnSpc>
                <a:spcPct val="150000"/>
              </a:lnSpc>
              <a:spcBef>
                <a:spcPts val="0"/>
              </a:spcBef>
              <a:spcAft>
                <a:spcPts val="0"/>
              </a:spcAft>
              <a:buSzPts val="1500"/>
              <a:buFont typeface="Roboto"/>
              <a:buChar char="●"/>
            </a:pPr>
            <a:r>
              <a:rPr lang="en" sz="1500">
                <a:latin typeface="Roboto"/>
                <a:ea typeface="Roboto"/>
                <a:cs typeface="Roboto"/>
                <a:sym typeface="Roboto"/>
              </a:rPr>
              <a:t>Provided suicide posters for schools</a:t>
            </a:r>
            <a:endParaRPr sz="1500">
              <a:latin typeface="Roboto"/>
              <a:ea typeface="Roboto"/>
              <a:cs typeface="Roboto"/>
              <a:sym typeface="Roboto"/>
            </a:endParaRPr>
          </a:p>
          <a:p>
            <a:pPr indent="-323850" lvl="0" marL="457200" rtl="0" algn="l">
              <a:lnSpc>
                <a:spcPct val="150000"/>
              </a:lnSpc>
              <a:spcBef>
                <a:spcPts val="0"/>
              </a:spcBef>
              <a:spcAft>
                <a:spcPts val="0"/>
              </a:spcAft>
              <a:buSzPts val="1500"/>
              <a:buFont typeface="Roboto"/>
              <a:buChar char="●"/>
            </a:pPr>
            <a:r>
              <a:rPr lang="en" sz="1500">
                <a:latin typeface="Roboto"/>
                <a:ea typeface="Roboto"/>
                <a:cs typeface="Roboto"/>
                <a:sym typeface="Roboto"/>
              </a:rPr>
              <a:t>Working on DFC grant proposal</a:t>
            </a:r>
            <a:endParaRPr sz="1500">
              <a:latin typeface="Roboto"/>
              <a:ea typeface="Roboto"/>
              <a:cs typeface="Roboto"/>
              <a:sym typeface="Roboto"/>
            </a:endParaRPr>
          </a:p>
        </p:txBody>
      </p:sp>
      <p:pic>
        <p:nvPicPr>
          <p:cNvPr id="96" name="Google Shape;96;p17"/>
          <p:cNvPicPr preferRelativeResize="0"/>
          <p:nvPr/>
        </p:nvPicPr>
        <p:blipFill>
          <a:blip r:embed="rId3">
            <a:alphaModFix/>
          </a:blip>
          <a:stretch>
            <a:fillRect/>
          </a:stretch>
        </p:blipFill>
        <p:spPr>
          <a:xfrm>
            <a:off x="4529550" y="771450"/>
            <a:ext cx="4219649" cy="42196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171478" y="569175"/>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t>Cannabis Update</a:t>
            </a:r>
            <a:endParaRPr sz="2600"/>
          </a:p>
        </p:txBody>
      </p:sp>
      <p:sp>
        <p:nvSpPr>
          <p:cNvPr id="102" name="Google Shape;102;p18"/>
          <p:cNvSpPr txBox="1"/>
          <p:nvPr>
            <p:ph idx="1" type="body"/>
          </p:nvPr>
        </p:nvSpPr>
        <p:spPr>
          <a:xfrm>
            <a:off x="3764275" y="734125"/>
            <a:ext cx="2808000" cy="3163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sz="2400"/>
          </a:p>
        </p:txBody>
      </p:sp>
      <p:pic>
        <p:nvPicPr>
          <p:cNvPr id="103" name="Google Shape;103;p18"/>
          <p:cNvPicPr preferRelativeResize="0"/>
          <p:nvPr/>
        </p:nvPicPr>
        <p:blipFill>
          <a:blip r:embed="rId3">
            <a:alphaModFix/>
          </a:blip>
          <a:stretch>
            <a:fillRect/>
          </a:stretch>
        </p:blipFill>
        <p:spPr>
          <a:xfrm>
            <a:off x="3438538" y="38100"/>
            <a:ext cx="2266925" cy="3022566"/>
          </a:xfrm>
          <a:prstGeom prst="rect">
            <a:avLst/>
          </a:prstGeom>
          <a:noFill/>
          <a:ln>
            <a:noFill/>
          </a:ln>
        </p:spPr>
      </p:pic>
      <p:pic>
        <p:nvPicPr>
          <p:cNvPr id="104" name="Google Shape;104;p18"/>
          <p:cNvPicPr preferRelativeResize="0"/>
          <p:nvPr/>
        </p:nvPicPr>
        <p:blipFill>
          <a:blip r:embed="rId4">
            <a:alphaModFix/>
          </a:blip>
          <a:stretch>
            <a:fillRect/>
          </a:stretch>
        </p:blipFill>
        <p:spPr>
          <a:xfrm>
            <a:off x="6724675" y="152400"/>
            <a:ext cx="2266924" cy="2934530"/>
          </a:xfrm>
          <a:prstGeom prst="rect">
            <a:avLst/>
          </a:prstGeom>
          <a:noFill/>
          <a:ln>
            <a:noFill/>
          </a:ln>
        </p:spPr>
      </p:pic>
      <p:pic>
        <p:nvPicPr>
          <p:cNvPr id="105" name="Google Shape;105;p18"/>
          <p:cNvPicPr preferRelativeResize="0"/>
          <p:nvPr/>
        </p:nvPicPr>
        <p:blipFill>
          <a:blip r:embed="rId5">
            <a:alphaModFix/>
          </a:blip>
          <a:stretch>
            <a:fillRect/>
          </a:stretch>
        </p:blipFill>
        <p:spPr>
          <a:xfrm>
            <a:off x="4829175" y="3046575"/>
            <a:ext cx="2714465" cy="2096924"/>
          </a:xfrm>
          <a:prstGeom prst="rect">
            <a:avLst/>
          </a:prstGeom>
          <a:noFill/>
          <a:ln>
            <a:noFill/>
          </a:ln>
        </p:spPr>
      </p:pic>
      <p:sp>
        <p:nvSpPr>
          <p:cNvPr id="106" name="Google Shape;106;p18"/>
          <p:cNvSpPr txBox="1"/>
          <p:nvPr/>
        </p:nvSpPr>
        <p:spPr>
          <a:xfrm>
            <a:off x="515400" y="1662625"/>
            <a:ext cx="2581200" cy="12930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accent4"/>
              </a:buClr>
              <a:buSzPts val="1800"/>
              <a:buFont typeface="Roboto"/>
              <a:buChar char="●"/>
            </a:pPr>
            <a:r>
              <a:rPr lang="en" sz="1800">
                <a:solidFill>
                  <a:schemeClr val="accent4"/>
                </a:solidFill>
                <a:latin typeface="Roboto"/>
                <a:ea typeface="Roboto"/>
                <a:cs typeface="Roboto"/>
                <a:sym typeface="Roboto"/>
              </a:rPr>
              <a:t>Fine Fettle</a:t>
            </a:r>
            <a:endParaRPr sz="1800">
              <a:solidFill>
                <a:schemeClr val="accent4"/>
              </a:solidFill>
              <a:latin typeface="Roboto"/>
              <a:ea typeface="Roboto"/>
              <a:cs typeface="Roboto"/>
              <a:sym typeface="Roboto"/>
            </a:endParaRPr>
          </a:p>
          <a:p>
            <a:pPr indent="-342900" lvl="0" marL="457200" rtl="0" algn="l">
              <a:spcBef>
                <a:spcPts val="0"/>
              </a:spcBef>
              <a:spcAft>
                <a:spcPts val="0"/>
              </a:spcAft>
              <a:buClr>
                <a:schemeClr val="accent4"/>
              </a:buClr>
              <a:buSzPts val="1800"/>
              <a:buFont typeface="Roboto"/>
              <a:buChar char="●"/>
            </a:pPr>
            <a:r>
              <a:rPr lang="en" sz="1800">
                <a:solidFill>
                  <a:schemeClr val="accent4"/>
                </a:solidFill>
                <a:latin typeface="Roboto"/>
                <a:ea typeface="Roboto"/>
                <a:cs typeface="Roboto"/>
                <a:sym typeface="Roboto"/>
              </a:rPr>
              <a:t>Billboard</a:t>
            </a:r>
            <a:endParaRPr sz="1800">
              <a:solidFill>
                <a:schemeClr val="accent4"/>
              </a:solidFill>
              <a:latin typeface="Roboto"/>
              <a:ea typeface="Roboto"/>
              <a:cs typeface="Roboto"/>
              <a:sym typeface="Roboto"/>
            </a:endParaRPr>
          </a:p>
          <a:p>
            <a:pPr indent="-342900" lvl="0" marL="457200" rtl="0" algn="l">
              <a:spcBef>
                <a:spcPts val="0"/>
              </a:spcBef>
              <a:spcAft>
                <a:spcPts val="0"/>
              </a:spcAft>
              <a:buClr>
                <a:schemeClr val="accent4"/>
              </a:buClr>
              <a:buSzPts val="1800"/>
              <a:buFont typeface="Roboto"/>
              <a:buChar char="●"/>
            </a:pPr>
            <a:r>
              <a:rPr lang="en" sz="1800">
                <a:solidFill>
                  <a:schemeClr val="accent4"/>
                </a:solidFill>
                <a:latin typeface="Roboto"/>
                <a:ea typeface="Roboto"/>
                <a:cs typeface="Roboto"/>
                <a:sym typeface="Roboto"/>
              </a:rPr>
              <a:t>Posters &amp; Poison Control Cards</a:t>
            </a:r>
            <a:endParaRPr sz="1800">
              <a:solidFill>
                <a:schemeClr val="accent4"/>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ph type="title"/>
          </p:nvPr>
        </p:nvSpPr>
        <p:spPr>
          <a:xfrm>
            <a:off x="171478" y="873975"/>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t>Alcohol Awareness Month</a:t>
            </a:r>
            <a:endParaRPr sz="2600"/>
          </a:p>
        </p:txBody>
      </p:sp>
      <p:sp>
        <p:nvSpPr>
          <p:cNvPr id="112" name="Google Shape;112;p19"/>
          <p:cNvSpPr txBox="1"/>
          <p:nvPr>
            <p:ph idx="1" type="body"/>
          </p:nvPr>
        </p:nvSpPr>
        <p:spPr>
          <a:xfrm>
            <a:off x="3764275" y="734125"/>
            <a:ext cx="2808000" cy="3163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sz="2400"/>
          </a:p>
        </p:txBody>
      </p:sp>
      <p:sp>
        <p:nvSpPr>
          <p:cNvPr id="113" name="Google Shape;113;p19"/>
          <p:cNvSpPr txBox="1"/>
          <p:nvPr/>
        </p:nvSpPr>
        <p:spPr>
          <a:xfrm>
            <a:off x="286800" y="1827375"/>
            <a:ext cx="5486400" cy="21240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accent4"/>
              </a:buClr>
              <a:buSzPts val="1800"/>
              <a:buFont typeface="Roboto"/>
              <a:buChar char="●"/>
            </a:pPr>
            <a:r>
              <a:rPr lang="en" sz="1800">
                <a:solidFill>
                  <a:schemeClr val="accent4"/>
                </a:solidFill>
                <a:latin typeface="Roboto"/>
                <a:ea typeface="Roboto"/>
                <a:cs typeface="Roboto"/>
                <a:sym typeface="Roboto"/>
              </a:rPr>
              <a:t>If They Had Known</a:t>
            </a:r>
            <a:endParaRPr sz="1800">
              <a:solidFill>
                <a:schemeClr val="accent4"/>
              </a:solidFill>
              <a:latin typeface="Roboto"/>
              <a:ea typeface="Roboto"/>
              <a:cs typeface="Roboto"/>
              <a:sym typeface="Roboto"/>
            </a:endParaRPr>
          </a:p>
          <a:p>
            <a:pPr indent="-342900" lvl="0" marL="457200" rtl="0" algn="l">
              <a:spcBef>
                <a:spcPts val="0"/>
              </a:spcBef>
              <a:spcAft>
                <a:spcPts val="0"/>
              </a:spcAft>
              <a:buClr>
                <a:schemeClr val="accent4"/>
              </a:buClr>
              <a:buSzPts val="1800"/>
              <a:buFont typeface="Roboto"/>
              <a:buChar char="●"/>
            </a:pPr>
            <a:r>
              <a:rPr lang="en" sz="1800">
                <a:solidFill>
                  <a:schemeClr val="accent4"/>
                </a:solidFill>
                <a:latin typeface="Roboto"/>
                <a:ea typeface="Roboto"/>
                <a:cs typeface="Roboto"/>
                <a:sym typeface="Roboto"/>
              </a:rPr>
              <a:t>Tables at HS</a:t>
            </a:r>
            <a:endParaRPr sz="1800">
              <a:solidFill>
                <a:schemeClr val="accent4"/>
              </a:solidFill>
              <a:latin typeface="Roboto"/>
              <a:ea typeface="Roboto"/>
              <a:cs typeface="Roboto"/>
              <a:sym typeface="Roboto"/>
            </a:endParaRPr>
          </a:p>
          <a:p>
            <a:pPr indent="-342900" lvl="0" marL="457200" rtl="0" algn="l">
              <a:spcBef>
                <a:spcPts val="0"/>
              </a:spcBef>
              <a:spcAft>
                <a:spcPts val="0"/>
              </a:spcAft>
              <a:buClr>
                <a:schemeClr val="accent4"/>
              </a:buClr>
              <a:buSzPts val="1800"/>
              <a:buFont typeface="Roboto"/>
              <a:buChar char="●"/>
            </a:pPr>
            <a:r>
              <a:rPr lang="en" sz="1800">
                <a:solidFill>
                  <a:schemeClr val="accent4"/>
                </a:solidFill>
                <a:latin typeface="Roboto"/>
                <a:ea typeface="Roboto"/>
                <a:cs typeface="Roboto"/>
                <a:sym typeface="Roboto"/>
              </a:rPr>
              <a:t>TTHY videos online</a:t>
            </a:r>
            <a:endParaRPr sz="1800">
              <a:solidFill>
                <a:schemeClr val="accent4"/>
              </a:solidFill>
              <a:latin typeface="Roboto"/>
              <a:ea typeface="Roboto"/>
              <a:cs typeface="Roboto"/>
              <a:sym typeface="Roboto"/>
            </a:endParaRPr>
          </a:p>
          <a:p>
            <a:pPr indent="-342900" lvl="0" marL="457200" rtl="0" algn="l">
              <a:spcBef>
                <a:spcPts val="0"/>
              </a:spcBef>
              <a:spcAft>
                <a:spcPts val="0"/>
              </a:spcAft>
              <a:buClr>
                <a:schemeClr val="accent4"/>
              </a:buClr>
              <a:buSzPts val="1800"/>
              <a:buFont typeface="Roboto"/>
              <a:buChar char="●"/>
            </a:pPr>
            <a:r>
              <a:rPr lang="en" sz="1800">
                <a:solidFill>
                  <a:schemeClr val="accent4"/>
                </a:solidFill>
                <a:latin typeface="Roboto"/>
                <a:ea typeface="Roboto"/>
                <a:cs typeface="Roboto"/>
                <a:sym typeface="Roboto"/>
              </a:rPr>
              <a:t>Agencies: </a:t>
            </a:r>
            <a:endParaRPr sz="1800">
              <a:solidFill>
                <a:schemeClr val="accent4"/>
              </a:solidFill>
              <a:latin typeface="Roboto"/>
              <a:ea typeface="Roboto"/>
              <a:cs typeface="Roboto"/>
              <a:sym typeface="Roboto"/>
            </a:endParaRPr>
          </a:p>
          <a:p>
            <a:pPr indent="-342900" lvl="1" marL="914400" rtl="0" algn="l">
              <a:spcBef>
                <a:spcPts val="0"/>
              </a:spcBef>
              <a:spcAft>
                <a:spcPts val="0"/>
              </a:spcAft>
              <a:buClr>
                <a:schemeClr val="accent4"/>
              </a:buClr>
              <a:buSzPts val="1800"/>
              <a:buFont typeface="Roboto"/>
              <a:buChar char="○"/>
            </a:pPr>
            <a:r>
              <a:rPr lang="en" sz="1800">
                <a:solidFill>
                  <a:schemeClr val="accent4"/>
                </a:solidFill>
                <a:latin typeface="Roboto"/>
                <a:ea typeface="Roboto"/>
                <a:cs typeface="Roboto"/>
                <a:sym typeface="Roboto"/>
              </a:rPr>
              <a:t>Liquor Stickers</a:t>
            </a:r>
            <a:endParaRPr sz="1800">
              <a:solidFill>
                <a:schemeClr val="accent4"/>
              </a:solidFill>
              <a:latin typeface="Roboto"/>
              <a:ea typeface="Roboto"/>
              <a:cs typeface="Roboto"/>
              <a:sym typeface="Roboto"/>
            </a:endParaRPr>
          </a:p>
          <a:p>
            <a:pPr indent="-342900" lvl="1" marL="914400" rtl="0" algn="l">
              <a:spcBef>
                <a:spcPts val="0"/>
              </a:spcBef>
              <a:spcAft>
                <a:spcPts val="0"/>
              </a:spcAft>
              <a:buClr>
                <a:schemeClr val="accent4"/>
              </a:buClr>
              <a:buSzPts val="1800"/>
              <a:buFont typeface="Roboto"/>
              <a:buChar char="○"/>
            </a:pPr>
            <a:r>
              <a:rPr lang="en" sz="1800">
                <a:solidFill>
                  <a:schemeClr val="accent4"/>
                </a:solidFill>
                <a:latin typeface="Roboto"/>
                <a:ea typeface="Roboto"/>
                <a:cs typeface="Roboto"/>
                <a:sym typeface="Roboto"/>
              </a:rPr>
              <a:t>Social Host cards</a:t>
            </a:r>
            <a:endParaRPr sz="1800">
              <a:solidFill>
                <a:schemeClr val="accent4"/>
              </a:solidFill>
              <a:latin typeface="Roboto"/>
              <a:ea typeface="Roboto"/>
              <a:cs typeface="Roboto"/>
              <a:sym typeface="Roboto"/>
            </a:endParaRPr>
          </a:p>
          <a:p>
            <a:pPr indent="-342900" lvl="1" marL="914400" rtl="0" algn="l">
              <a:spcBef>
                <a:spcPts val="0"/>
              </a:spcBef>
              <a:spcAft>
                <a:spcPts val="0"/>
              </a:spcAft>
              <a:buClr>
                <a:schemeClr val="accent4"/>
              </a:buClr>
              <a:buSzPts val="1800"/>
              <a:buFont typeface="Roboto"/>
              <a:buChar char="○"/>
            </a:pPr>
            <a:r>
              <a:rPr lang="en" sz="1800">
                <a:solidFill>
                  <a:schemeClr val="accent4"/>
                </a:solidFill>
                <a:latin typeface="Roboto"/>
                <a:ea typeface="Roboto"/>
                <a:cs typeface="Roboto"/>
                <a:sym typeface="Roboto"/>
              </a:rPr>
              <a:t>Parent Postcards</a:t>
            </a:r>
            <a:endParaRPr sz="1800">
              <a:solidFill>
                <a:schemeClr val="accent4"/>
              </a:solidFill>
              <a:latin typeface="Roboto"/>
              <a:ea typeface="Roboto"/>
              <a:cs typeface="Roboto"/>
              <a:sym typeface="Roboto"/>
            </a:endParaRPr>
          </a:p>
        </p:txBody>
      </p:sp>
      <p:pic>
        <p:nvPicPr>
          <p:cNvPr id="114" name="Google Shape;114;p19"/>
          <p:cNvPicPr preferRelativeResize="0"/>
          <p:nvPr/>
        </p:nvPicPr>
        <p:blipFill>
          <a:blip r:embed="rId3">
            <a:alphaModFix/>
          </a:blip>
          <a:stretch>
            <a:fillRect/>
          </a:stretch>
        </p:blipFill>
        <p:spPr>
          <a:xfrm>
            <a:off x="3752875" y="114300"/>
            <a:ext cx="4906399" cy="4906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txBox="1"/>
          <p:nvPr>
            <p:ph type="title"/>
          </p:nvPr>
        </p:nvSpPr>
        <p:spPr>
          <a:xfrm>
            <a:off x="171478" y="1254975"/>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t>Mental Health Awareness Month / National Prevention Week</a:t>
            </a:r>
            <a:endParaRPr sz="2600"/>
          </a:p>
        </p:txBody>
      </p:sp>
      <p:sp>
        <p:nvSpPr>
          <p:cNvPr id="120" name="Google Shape;120;p20"/>
          <p:cNvSpPr txBox="1"/>
          <p:nvPr>
            <p:ph idx="1" type="body"/>
          </p:nvPr>
        </p:nvSpPr>
        <p:spPr>
          <a:xfrm>
            <a:off x="3764275" y="734125"/>
            <a:ext cx="2808000" cy="3163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sz="2400"/>
          </a:p>
        </p:txBody>
      </p:sp>
      <p:sp>
        <p:nvSpPr>
          <p:cNvPr id="121" name="Google Shape;121;p20"/>
          <p:cNvSpPr txBox="1"/>
          <p:nvPr/>
        </p:nvSpPr>
        <p:spPr>
          <a:xfrm>
            <a:off x="334425" y="2348425"/>
            <a:ext cx="2808000" cy="20625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accent4"/>
              </a:buClr>
              <a:buSzPts val="1800"/>
              <a:buFont typeface="Roboto"/>
              <a:buChar char="●"/>
            </a:pPr>
            <a:r>
              <a:rPr lang="en" sz="1800">
                <a:solidFill>
                  <a:schemeClr val="accent4"/>
                </a:solidFill>
                <a:latin typeface="Roboto"/>
                <a:ea typeface="Roboto"/>
                <a:cs typeface="Roboto"/>
                <a:sym typeface="Roboto"/>
              </a:rPr>
              <a:t>Fair update</a:t>
            </a:r>
            <a:endParaRPr sz="1800">
              <a:solidFill>
                <a:schemeClr val="accent4"/>
              </a:solidFill>
              <a:latin typeface="Roboto"/>
              <a:ea typeface="Roboto"/>
              <a:cs typeface="Roboto"/>
              <a:sym typeface="Roboto"/>
            </a:endParaRPr>
          </a:p>
          <a:p>
            <a:pPr indent="-342900" lvl="0" marL="457200" rtl="0" algn="l">
              <a:spcBef>
                <a:spcPts val="0"/>
              </a:spcBef>
              <a:spcAft>
                <a:spcPts val="0"/>
              </a:spcAft>
              <a:buClr>
                <a:schemeClr val="accent4"/>
              </a:buClr>
              <a:buSzPts val="1800"/>
              <a:buFont typeface="Roboto"/>
              <a:buChar char="●"/>
            </a:pPr>
            <a:r>
              <a:rPr lang="en" sz="1800">
                <a:solidFill>
                  <a:schemeClr val="accent4"/>
                </a:solidFill>
                <a:latin typeface="Roboto"/>
                <a:ea typeface="Roboto"/>
                <a:cs typeface="Roboto"/>
                <a:sym typeface="Roboto"/>
              </a:rPr>
              <a:t>Funding update</a:t>
            </a:r>
            <a:endParaRPr sz="1800">
              <a:solidFill>
                <a:schemeClr val="accent4"/>
              </a:solidFill>
              <a:latin typeface="Roboto"/>
              <a:ea typeface="Roboto"/>
              <a:cs typeface="Roboto"/>
              <a:sym typeface="Roboto"/>
            </a:endParaRPr>
          </a:p>
          <a:p>
            <a:pPr indent="-342900" lvl="0" marL="457200" rtl="0" algn="l">
              <a:spcBef>
                <a:spcPts val="0"/>
              </a:spcBef>
              <a:spcAft>
                <a:spcPts val="0"/>
              </a:spcAft>
              <a:buClr>
                <a:schemeClr val="accent4"/>
              </a:buClr>
              <a:buSzPts val="1800"/>
              <a:buFont typeface="Roboto"/>
              <a:buChar char="●"/>
            </a:pPr>
            <a:r>
              <a:rPr lang="en" sz="1800">
                <a:solidFill>
                  <a:schemeClr val="accent4"/>
                </a:solidFill>
                <a:latin typeface="Roboto"/>
                <a:ea typeface="Roboto"/>
                <a:cs typeface="Roboto"/>
                <a:sym typeface="Roboto"/>
              </a:rPr>
              <a:t>Lawn signs: who, where, how</a:t>
            </a:r>
            <a:endParaRPr sz="1800">
              <a:solidFill>
                <a:schemeClr val="accent4"/>
              </a:solidFill>
              <a:latin typeface="Roboto"/>
              <a:ea typeface="Roboto"/>
              <a:cs typeface="Roboto"/>
              <a:sym typeface="Roboto"/>
            </a:endParaRPr>
          </a:p>
          <a:p>
            <a:pPr indent="0" lvl="0" marL="0" rtl="0" algn="l">
              <a:spcBef>
                <a:spcPts val="0"/>
              </a:spcBef>
              <a:spcAft>
                <a:spcPts val="0"/>
              </a:spcAft>
              <a:buNone/>
            </a:pPr>
            <a:r>
              <a:t/>
            </a:r>
            <a:endParaRPr sz="1800">
              <a:solidFill>
                <a:schemeClr val="accent4"/>
              </a:solidFill>
              <a:latin typeface="Roboto"/>
              <a:ea typeface="Roboto"/>
              <a:cs typeface="Roboto"/>
              <a:sym typeface="Roboto"/>
            </a:endParaRPr>
          </a:p>
          <a:p>
            <a:pPr indent="0" lvl="0" marL="0" rtl="0" algn="l">
              <a:spcBef>
                <a:spcPts val="0"/>
              </a:spcBef>
              <a:spcAft>
                <a:spcPts val="0"/>
              </a:spcAft>
              <a:buNone/>
            </a:pPr>
            <a:r>
              <a:rPr lang="en" sz="1800">
                <a:solidFill>
                  <a:schemeClr val="accent4"/>
                </a:solidFill>
                <a:latin typeface="Roboto"/>
                <a:ea typeface="Roboto"/>
                <a:cs typeface="Roboto"/>
                <a:sym typeface="Roboto"/>
              </a:rPr>
              <a:t>Agency sign up: </a:t>
            </a:r>
            <a:r>
              <a:rPr lang="en" u="sng">
                <a:solidFill>
                  <a:schemeClr val="accent5"/>
                </a:solidFill>
                <a:latin typeface="Roboto"/>
                <a:ea typeface="Roboto"/>
                <a:cs typeface="Roboto"/>
                <a:sym typeface="Roboto"/>
                <a:hlinkClick r:id="rId3">
                  <a:extLst>
                    <a:ext uri="{A12FA001-AC4F-418D-AE19-62706E023703}">
                      <ahyp:hlinkClr val="tx"/>
                    </a:ext>
                  </a:extLst>
                </a:hlinkClick>
              </a:rPr>
              <a:t>tinyurl.com/2024norWALKtables</a:t>
            </a:r>
            <a:endParaRPr>
              <a:solidFill>
                <a:schemeClr val="accent4"/>
              </a:solidFill>
              <a:latin typeface="Roboto"/>
              <a:ea typeface="Roboto"/>
              <a:cs typeface="Roboto"/>
              <a:sym typeface="Roboto"/>
            </a:endParaRPr>
          </a:p>
        </p:txBody>
      </p:sp>
      <p:pic>
        <p:nvPicPr>
          <p:cNvPr id="122" name="Google Shape;122;p20"/>
          <p:cNvPicPr preferRelativeResize="0"/>
          <p:nvPr/>
        </p:nvPicPr>
        <p:blipFill>
          <a:blip r:embed="rId4">
            <a:alphaModFix/>
          </a:blip>
          <a:stretch>
            <a:fillRect/>
          </a:stretch>
        </p:blipFill>
        <p:spPr>
          <a:xfrm>
            <a:off x="4353975" y="104775"/>
            <a:ext cx="3820476" cy="4945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1"/>
          <p:cNvSpPr txBox="1"/>
          <p:nvPr>
            <p:ph type="title"/>
          </p:nvPr>
        </p:nvSpPr>
        <p:spPr>
          <a:xfrm>
            <a:off x="171478" y="569175"/>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t>Video Project</a:t>
            </a:r>
            <a:endParaRPr sz="2600"/>
          </a:p>
        </p:txBody>
      </p:sp>
      <p:sp>
        <p:nvSpPr>
          <p:cNvPr id="128" name="Google Shape;128;p21"/>
          <p:cNvSpPr txBox="1"/>
          <p:nvPr>
            <p:ph idx="1" type="body"/>
          </p:nvPr>
        </p:nvSpPr>
        <p:spPr>
          <a:xfrm>
            <a:off x="3764275" y="734125"/>
            <a:ext cx="2808000" cy="3163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sz="2400"/>
          </a:p>
        </p:txBody>
      </p:sp>
      <p:sp>
        <p:nvSpPr>
          <p:cNvPr id="129" name="Google Shape;129;p21"/>
          <p:cNvSpPr txBox="1"/>
          <p:nvPr/>
        </p:nvSpPr>
        <p:spPr>
          <a:xfrm>
            <a:off x="334425" y="2881825"/>
            <a:ext cx="2808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accent4"/>
              </a:solidFill>
              <a:latin typeface="Roboto"/>
              <a:ea typeface="Roboto"/>
              <a:cs typeface="Roboto"/>
              <a:sym typeface="Roboto"/>
            </a:endParaRPr>
          </a:p>
        </p:txBody>
      </p:sp>
      <p:pic>
        <p:nvPicPr>
          <p:cNvPr descr="Top facts Norwalk parents should know to talk to their kids about vaping" id="130" name="Google Shape;130;p21" title="Vaping PSA">
            <a:hlinkClick r:id="rId3"/>
          </p:cNvPr>
          <p:cNvPicPr preferRelativeResize="0"/>
          <p:nvPr/>
        </p:nvPicPr>
        <p:blipFill>
          <a:blip r:embed="rId4">
            <a:alphaModFix/>
          </a:blip>
          <a:stretch>
            <a:fillRect/>
          </a:stretch>
        </p:blipFill>
        <p:spPr>
          <a:xfrm>
            <a:off x="3524250" y="105025"/>
            <a:ext cx="2658089" cy="1495175"/>
          </a:xfrm>
          <a:prstGeom prst="rect">
            <a:avLst/>
          </a:prstGeom>
          <a:noFill/>
          <a:ln>
            <a:noFill/>
          </a:ln>
        </p:spPr>
      </p:pic>
      <p:pic>
        <p:nvPicPr>
          <p:cNvPr descr="The Norwalk Strong club shows us the free mental health resources offered at NHS. This video was shown at TNP's first-ever Freshmen Forum." id="131" name="Google Shape;131;p21" title="NHS/PTECH: Know your Resources 2024">
            <a:hlinkClick r:id="rId5"/>
          </p:cNvPr>
          <p:cNvPicPr preferRelativeResize="0"/>
          <p:nvPr/>
        </p:nvPicPr>
        <p:blipFill>
          <a:blip r:embed="rId6">
            <a:alphaModFix/>
          </a:blip>
          <a:stretch>
            <a:fillRect/>
          </a:stretch>
        </p:blipFill>
        <p:spPr>
          <a:xfrm>
            <a:off x="3524250" y="1788375"/>
            <a:ext cx="2658089" cy="1495175"/>
          </a:xfrm>
          <a:prstGeom prst="rect">
            <a:avLst/>
          </a:prstGeom>
          <a:noFill/>
          <a:ln>
            <a:noFill/>
          </a:ln>
        </p:spPr>
      </p:pic>
      <p:pic>
        <p:nvPicPr>
          <p:cNvPr descr="Free behavioral health resources for teens in Norwalk, CT. &#10;For a full listing of supports and services in Norwalk, please visit https://www.thenorwalkpartnership.org/get-help&#10;Song creds: Good Day (wake up)" id="132" name="Google Shape;132;p21" title="March '24 Free Emotional Support for Norwalk Teens">
            <a:hlinkClick r:id="rId7"/>
          </p:cNvPr>
          <p:cNvPicPr preferRelativeResize="0"/>
          <p:nvPr/>
        </p:nvPicPr>
        <p:blipFill>
          <a:blip r:embed="rId8">
            <a:alphaModFix/>
          </a:blip>
          <a:stretch>
            <a:fillRect/>
          </a:stretch>
        </p:blipFill>
        <p:spPr>
          <a:xfrm>
            <a:off x="3524250" y="3471725"/>
            <a:ext cx="2658089" cy="1495175"/>
          </a:xfrm>
          <a:prstGeom prst="rect">
            <a:avLst/>
          </a:prstGeom>
          <a:noFill/>
          <a:ln>
            <a:noFill/>
          </a:ln>
        </p:spPr>
      </p:pic>
      <p:pic>
        <p:nvPicPr>
          <p:cNvPr id="133" name="Google Shape;133;p21" title="2022 Norwalk Youth Voices Count Survey">
            <a:hlinkClick r:id="rId9"/>
          </p:cNvPr>
          <p:cNvPicPr preferRelativeResize="0"/>
          <p:nvPr/>
        </p:nvPicPr>
        <p:blipFill>
          <a:blip r:embed="rId10">
            <a:alphaModFix/>
          </a:blip>
          <a:stretch>
            <a:fillRect/>
          </a:stretch>
        </p:blipFill>
        <p:spPr>
          <a:xfrm>
            <a:off x="6343650" y="105025"/>
            <a:ext cx="2658089" cy="1495175"/>
          </a:xfrm>
          <a:prstGeom prst="rect">
            <a:avLst/>
          </a:prstGeom>
          <a:noFill/>
          <a:ln>
            <a:noFill/>
          </a:ln>
        </p:spPr>
      </p:pic>
      <p:pic>
        <p:nvPicPr>
          <p:cNvPr descr="Listen to Ben's story of his Prevention Corps service.&#10;&#10;Have you thought about taking a year of service? Prevention Corps can be a great chance to build job experience, explore careers in mental health and substance prevention, and contribute to your community -- all while earning money to pay for college!&#10;&#10;Learn more at https://www.preventioncorpsct.org/" id="134" name="Google Shape;134;p21" title="Serve with Prevention Corps!">
            <a:hlinkClick r:id="rId11"/>
          </p:cNvPr>
          <p:cNvPicPr preferRelativeResize="0"/>
          <p:nvPr/>
        </p:nvPicPr>
        <p:blipFill>
          <a:blip r:embed="rId12">
            <a:alphaModFix/>
          </a:blip>
          <a:stretch>
            <a:fillRect/>
          </a:stretch>
        </p:blipFill>
        <p:spPr>
          <a:xfrm>
            <a:off x="6343650" y="1788375"/>
            <a:ext cx="2658089" cy="1495175"/>
          </a:xfrm>
          <a:prstGeom prst="rect">
            <a:avLst/>
          </a:prstGeom>
          <a:noFill/>
          <a:ln>
            <a:noFill/>
          </a:ln>
        </p:spPr>
      </p:pic>
      <p:sp>
        <p:nvSpPr>
          <p:cNvPr id="135" name="Google Shape;135;p21"/>
          <p:cNvSpPr txBox="1"/>
          <p:nvPr/>
        </p:nvSpPr>
        <p:spPr>
          <a:xfrm>
            <a:off x="372075" y="3673900"/>
            <a:ext cx="2732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lt2"/>
              </a:solidFill>
              <a:latin typeface="Roboto"/>
              <a:ea typeface="Roboto"/>
              <a:cs typeface="Roboto"/>
              <a:sym typeface="Roboto"/>
            </a:endParaRPr>
          </a:p>
        </p:txBody>
      </p:sp>
      <p:sp>
        <p:nvSpPr>
          <p:cNvPr id="136" name="Google Shape;136;p21"/>
          <p:cNvSpPr txBox="1"/>
          <p:nvPr/>
        </p:nvSpPr>
        <p:spPr>
          <a:xfrm>
            <a:off x="334425" y="1662625"/>
            <a:ext cx="2808000" cy="18471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lt1"/>
              </a:buClr>
              <a:buSzPts val="1800"/>
              <a:buFont typeface="Roboto"/>
              <a:buChar char="●"/>
            </a:pPr>
            <a:r>
              <a:rPr lang="en" sz="1800">
                <a:solidFill>
                  <a:schemeClr val="lt1"/>
                </a:solidFill>
                <a:latin typeface="Roboto"/>
                <a:ea typeface="Roboto"/>
                <a:cs typeface="Roboto"/>
                <a:sym typeface="Roboto"/>
              </a:rPr>
              <a:t>L</a:t>
            </a:r>
            <a:r>
              <a:rPr lang="en" sz="1800">
                <a:solidFill>
                  <a:schemeClr val="lt1"/>
                </a:solidFill>
                <a:latin typeface="Roboto"/>
                <a:ea typeface="Roboto"/>
                <a:cs typeface="Roboto"/>
                <a:sym typeface="Roboto"/>
              </a:rPr>
              <a:t>ooking for 1 minute </a:t>
            </a:r>
            <a:r>
              <a:rPr i="1" lang="en" sz="1800">
                <a:solidFill>
                  <a:schemeClr val="lt1"/>
                </a:solidFill>
                <a:latin typeface="Roboto"/>
                <a:ea typeface="Roboto"/>
                <a:cs typeface="Roboto"/>
                <a:sym typeface="Roboto"/>
              </a:rPr>
              <a:t>“the more you know”</a:t>
            </a:r>
            <a:r>
              <a:rPr lang="en" sz="1800">
                <a:solidFill>
                  <a:schemeClr val="lt1"/>
                </a:solidFill>
                <a:latin typeface="Roboto"/>
                <a:ea typeface="Roboto"/>
                <a:cs typeface="Roboto"/>
                <a:sym typeface="Roboto"/>
              </a:rPr>
              <a:t>-type videos by Norwalk folks! </a:t>
            </a:r>
            <a:endParaRPr sz="1800">
              <a:solidFill>
                <a:schemeClr val="lt1"/>
              </a:solidFill>
              <a:latin typeface="Roboto"/>
              <a:ea typeface="Roboto"/>
              <a:cs typeface="Roboto"/>
              <a:sym typeface="Roboto"/>
            </a:endParaRPr>
          </a:p>
          <a:p>
            <a:pPr indent="-342900" lvl="0" marL="457200" rtl="0" algn="l">
              <a:spcBef>
                <a:spcPts val="0"/>
              </a:spcBef>
              <a:spcAft>
                <a:spcPts val="0"/>
              </a:spcAft>
              <a:buClr>
                <a:schemeClr val="accent4"/>
              </a:buClr>
              <a:buSzPts val="1800"/>
              <a:buFont typeface="Roboto"/>
              <a:buChar char="●"/>
            </a:pPr>
            <a:r>
              <a:rPr lang="en" sz="1800">
                <a:solidFill>
                  <a:schemeClr val="accent4"/>
                </a:solidFill>
                <a:latin typeface="Roboto"/>
                <a:ea typeface="Roboto"/>
                <a:cs typeface="Roboto"/>
                <a:sym typeface="Roboto"/>
              </a:rPr>
              <a:t>Volunteers for planning</a:t>
            </a:r>
            <a:endParaRPr sz="1800">
              <a:solidFill>
                <a:schemeClr val="accent4"/>
              </a:solidFill>
              <a:latin typeface="Roboto"/>
              <a:ea typeface="Roboto"/>
              <a:cs typeface="Roboto"/>
              <a:sym typeface="Roboto"/>
            </a:endParaRPr>
          </a:p>
        </p:txBody>
      </p:sp>
      <p:pic>
        <p:nvPicPr>
          <p:cNvPr descr="Parents, did you know you're the biggest influence on your teen's decision whether or not to use substances, like alcohol or vapes? Be sure to have frequent, open conversations with your kids--and listen to what they tell you! Don't know what to say? Download the free &quot;Talk. They Hear You&quot; app from SAMHSA for conversation starters, current drug info, and more. &#10;&#10;This video is from the federal Substance Abuse and Mental Health Services Administration." id="137" name="Google Shape;137;p21" title="Dads: substance prevention PSA">
            <a:hlinkClick r:id="rId13"/>
          </p:cNvPr>
          <p:cNvPicPr preferRelativeResize="0"/>
          <p:nvPr/>
        </p:nvPicPr>
        <p:blipFill>
          <a:blip r:embed="rId14">
            <a:alphaModFix/>
          </a:blip>
          <a:stretch>
            <a:fillRect/>
          </a:stretch>
        </p:blipFill>
        <p:spPr>
          <a:xfrm>
            <a:off x="6353963" y="3471725"/>
            <a:ext cx="2637466" cy="1483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2"/>
          <p:cNvSpPr txBox="1"/>
          <p:nvPr>
            <p:ph type="title"/>
          </p:nvPr>
        </p:nvSpPr>
        <p:spPr>
          <a:xfrm>
            <a:off x="171478" y="416775"/>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t>Social-Emotional Health</a:t>
            </a:r>
            <a:endParaRPr sz="2600"/>
          </a:p>
        </p:txBody>
      </p:sp>
      <p:sp>
        <p:nvSpPr>
          <p:cNvPr id="143" name="Google Shape;143;p22"/>
          <p:cNvSpPr txBox="1"/>
          <p:nvPr>
            <p:ph idx="1" type="body"/>
          </p:nvPr>
        </p:nvSpPr>
        <p:spPr>
          <a:xfrm>
            <a:off x="3764275" y="734125"/>
            <a:ext cx="2808000" cy="3163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sz="2400"/>
          </a:p>
        </p:txBody>
      </p:sp>
      <p:sp>
        <p:nvSpPr>
          <p:cNvPr id="144" name="Google Shape;144;p22"/>
          <p:cNvSpPr txBox="1"/>
          <p:nvPr/>
        </p:nvSpPr>
        <p:spPr>
          <a:xfrm>
            <a:off x="124875" y="1370175"/>
            <a:ext cx="2990700" cy="17547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Clr>
                <a:schemeClr val="accent4"/>
              </a:buClr>
              <a:buSzPts val="1700"/>
              <a:buFont typeface="Roboto"/>
              <a:buChar char="●"/>
            </a:pPr>
            <a:r>
              <a:rPr lang="en" sz="1700">
                <a:solidFill>
                  <a:schemeClr val="accent4"/>
                </a:solidFill>
                <a:latin typeface="Roboto"/>
                <a:ea typeface="Roboto"/>
                <a:cs typeface="Roboto"/>
                <a:sym typeface="Roboto"/>
              </a:rPr>
              <a:t>TNP / SEH braiding</a:t>
            </a:r>
            <a:endParaRPr sz="1700">
              <a:solidFill>
                <a:schemeClr val="accent4"/>
              </a:solidFill>
              <a:latin typeface="Roboto"/>
              <a:ea typeface="Roboto"/>
              <a:cs typeface="Roboto"/>
              <a:sym typeface="Roboto"/>
            </a:endParaRPr>
          </a:p>
          <a:p>
            <a:pPr indent="-336550" lvl="0" marL="457200" rtl="0" algn="l">
              <a:spcBef>
                <a:spcPts val="0"/>
              </a:spcBef>
              <a:spcAft>
                <a:spcPts val="0"/>
              </a:spcAft>
              <a:buClr>
                <a:schemeClr val="accent4"/>
              </a:buClr>
              <a:buSzPts val="1700"/>
              <a:buFont typeface="Roboto"/>
              <a:buChar char="●"/>
            </a:pPr>
            <a:r>
              <a:rPr lang="en" sz="1700">
                <a:solidFill>
                  <a:schemeClr val="accent4"/>
                </a:solidFill>
                <a:latin typeface="Roboto"/>
                <a:ea typeface="Roboto"/>
                <a:cs typeface="Roboto"/>
                <a:sym typeface="Roboto"/>
              </a:rPr>
              <a:t>Self-Care tomorrow!</a:t>
            </a:r>
            <a:endParaRPr sz="1700">
              <a:solidFill>
                <a:schemeClr val="accent4"/>
              </a:solidFill>
              <a:latin typeface="Roboto"/>
              <a:ea typeface="Roboto"/>
              <a:cs typeface="Roboto"/>
              <a:sym typeface="Roboto"/>
            </a:endParaRPr>
          </a:p>
          <a:p>
            <a:pPr indent="-336550" lvl="0" marL="457200" rtl="0" algn="l">
              <a:spcBef>
                <a:spcPts val="0"/>
              </a:spcBef>
              <a:spcAft>
                <a:spcPts val="0"/>
              </a:spcAft>
              <a:buClr>
                <a:schemeClr val="accent4"/>
              </a:buClr>
              <a:buSzPts val="1700"/>
              <a:buFont typeface="Roboto"/>
              <a:buChar char="●"/>
            </a:pPr>
            <a:r>
              <a:rPr lang="en" sz="1700">
                <a:solidFill>
                  <a:schemeClr val="accent4"/>
                </a:solidFill>
                <a:latin typeface="Roboto"/>
                <a:ea typeface="Roboto"/>
                <a:cs typeface="Roboto"/>
                <a:sym typeface="Roboto"/>
              </a:rPr>
              <a:t>“Standard of care”: goal for all youth-serving providers</a:t>
            </a:r>
            <a:endParaRPr sz="1700">
              <a:solidFill>
                <a:schemeClr val="accent4"/>
              </a:solidFill>
              <a:latin typeface="Roboto"/>
              <a:ea typeface="Roboto"/>
              <a:cs typeface="Roboto"/>
              <a:sym typeface="Roboto"/>
            </a:endParaRPr>
          </a:p>
          <a:p>
            <a:pPr indent="-336550" lvl="0" marL="457200" rtl="0" algn="l">
              <a:spcBef>
                <a:spcPts val="0"/>
              </a:spcBef>
              <a:spcAft>
                <a:spcPts val="0"/>
              </a:spcAft>
              <a:buClr>
                <a:schemeClr val="accent4"/>
              </a:buClr>
              <a:buSzPts val="1700"/>
              <a:buFont typeface="Roboto"/>
              <a:buChar char="●"/>
            </a:pPr>
            <a:r>
              <a:rPr lang="en" sz="1700">
                <a:solidFill>
                  <a:schemeClr val="accent4"/>
                </a:solidFill>
                <a:latin typeface="Roboto"/>
                <a:ea typeface="Roboto"/>
                <a:cs typeface="Roboto"/>
                <a:sym typeface="Roboto"/>
              </a:rPr>
              <a:t>Day of Training: June 18</a:t>
            </a:r>
            <a:endParaRPr sz="1700">
              <a:solidFill>
                <a:schemeClr val="accent4"/>
              </a:solidFill>
              <a:latin typeface="Roboto"/>
              <a:ea typeface="Roboto"/>
              <a:cs typeface="Roboto"/>
              <a:sym typeface="Roboto"/>
            </a:endParaRPr>
          </a:p>
        </p:txBody>
      </p:sp>
      <p:pic>
        <p:nvPicPr>
          <p:cNvPr id="145" name="Google Shape;145;p22"/>
          <p:cNvPicPr preferRelativeResize="0"/>
          <p:nvPr/>
        </p:nvPicPr>
        <p:blipFill>
          <a:blip r:embed="rId3">
            <a:alphaModFix/>
          </a:blip>
          <a:stretch>
            <a:fillRect/>
          </a:stretch>
        </p:blipFill>
        <p:spPr>
          <a:xfrm>
            <a:off x="4468275" y="82500"/>
            <a:ext cx="3804425" cy="49233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