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Lst>
  <p:notesMasterIdLst>
    <p:notesMasterId r:id="rId9"/>
  </p:notesMasterIdLst>
  <p:sldIdLst>
    <p:sldId id="402" r:id="rId2"/>
    <p:sldId id="469" r:id="rId3"/>
    <p:sldId id="420" r:id="rId4"/>
    <p:sldId id="466" r:id="rId5"/>
    <p:sldId id="462" r:id="rId6"/>
    <p:sldId id="470" r:id="rId7"/>
    <p:sldId id="463" r:id="rId8"/>
  </p:sldIdLst>
  <p:sldSz cx="9144000" cy="6858000" type="screen4x3"/>
  <p:notesSz cx="9388475" cy="7102475"/>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ff Bruemmer" initials="" lastIdx="5" clrIdx="0"/>
  <p:cmAuthor id="7" name="Carrie Chatterson" initials="" lastIdx="0" clrIdx="7"/>
  <p:cmAuthor id="1" name="" initials="" lastIdx="5" clrIdx="1"/>
  <p:cmAuthor id="8" name="Tara Criscuolo" initials="TC" lastIdx="60" clrIdx="8"/>
  <p:cmAuthor id="2" name="Jeff Bruemmer" initials="JAB" lastIdx="10" clrIdx="2"/>
  <p:cmAuthor id="9" name="Michele Greco" initials="MG" lastIdx="31" clrIdx="9">
    <p:extLst/>
  </p:cmAuthor>
  <p:cmAuthor id="3" name="Rob Chatterson" initials="RC" lastIdx="0" clrIdx="3"/>
  <p:cmAuthor id="10" name="Marlena Schlattmann" initials="MS" lastIdx="4" clrIdx="10">
    <p:extLst/>
  </p:cmAuthor>
  <p:cmAuthor id="4" name="Stephanie Coggin" initials="SC" lastIdx="4" clrIdx="4"/>
  <p:cmAuthor id="5" name="Rob Chatterson" initials="" lastIdx="0" clrIdx="5"/>
  <p:cmAuthor id="6" name="Jonathan Dozier-Ezell" initials="JDE" lastIdx="4"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7120" autoAdjust="0"/>
    <p:restoredTop sz="56548" autoAdjust="0"/>
  </p:normalViewPr>
  <p:slideViewPr>
    <p:cSldViewPr showGuides="1">
      <p:cViewPr varScale="1">
        <p:scale>
          <a:sx n="38" d="100"/>
          <a:sy n="38" d="100"/>
        </p:scale>
        <p:origin x="1674" y="48"/>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notesViewPr>
    <p:cSldViewPr>
      <p:cViewPr varScale="1">
        <p:scale>
          <a:sx n="110" d="100"/>
          <a:sy n="110" d="100"/>
        </p:scale>
        <p:origin x="64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1" y="0"/>
            <a:ext cx="4068338" cy="355123"/>
          </a:xfrm>
          <a:prstGeom prst="rect">
            <a:avLst/>
          </a:prstGeom>
          <a:noFill/>
          <a:ln>
            <a:noFill/>
          </a:ln>
        </p:spPr>
        <p:txBody>
          <a:bodyPr lIns="94213" tIns="94213" rIns="94213" bIns="94213" anchor="t" anchorCtr="0"/>
          <a:lstStyle>
            <a:lvl1pPr marL="0" marR="0" indent="0" algn="l" rtl="0">
              <a:spcBef>
                <a:spcPts val="0"/>
              </a:spcBef>
              <a:defRPr/>
            </a:lvl1pPr>
            <a:lvl2pPr marL="471145" marR="0" indent="0" algn="l" rtl="0">
              <a:spcBef>
                <a:spcPts val="0"/>
              </a:spcBef>
              <a:defRPr/>
            </a:lvl2pPr>
            <a:lvl3pPr marL="942289" marR="0" indent="0" algn="l" rtl="0">
              <a:spcBef>
                <a:spcPts val="0"/>
              </a:spcBef>
              <a:defRPr/>
            </a:lvl3pPr>
            <a:lvl4pPr marL="1413434" marR="0" indent="0" algn="l" rtl="0">
              <a:spcBef>
                <a:spcPts val="0"/>
              </a:spcBef>
              <a:defRPr/>
            </a:lvl4pPr>
            <a:lvl5pPr marL="1884578" marR="0" indent="0" algn="l" rtl="0">
              <a:spcBef>
                <a:spcPts val="0"/>
              </a:spcBef>
              <a:defRPr/>
            </a:lvl5pPr>
            <a:lvl6pPr marL="2355723" marR="0" indent="0" algn="l" rtl="0">
              <a:spcBef>
                <a:spcPts val="0"/>
              </a:spcBef>
              <a:defRPr/>
            </a:lvl6pPr>
            <a:lvl7pPr marL="2826868" marR="0" indent="0" algn="l" rtl="0">
              <a:spcBef>
                <a:spcPts val="0"/>
              </a:spcBef>
              <a:defRPr/>
            </a:lvl7pPr>
            <a:lvl8pPr marL="3298012" marR="0" indent="0" algn="l" rtl="0">
              <a:spcBef>
                <a:spcPts val="0"/>
              </a:spcBef>
              <a:defRPr/>
            </a:lvl8pPr>
            <a:lvl9pPr marL="3769157" marR="0" indent="0" algn="l" rtl="0">
              <a:spcBef>
                <a:spcPts val="0"/>
              </a:spcBef>
              <a:defRPr/>
            </a:lvl9pPr>
          </a:lstStyle>
          <a:p>
            <a:endParaRPr/>
          </a:p>
        </p:txBody>
      </p:sp>
      <p:sp>
        <p:nvSpPr>
          <p:cNvPr id="3" name="Shape 3"/>
          <p:cNvSpPr txBox="1">
            <a:spLocks noGrp="1"/>
          </p:cNvSpPr>
          <p:nvPr>
            <p:ph type="dt" idx="10"/>
          </p:nvPr>
        </p:nvSpPr>
        <p:spPr>
          <a:xfrm>
            <a:off x="5318506" y="0"/>
            <a:ext cx="4068338" cy="355123"/>
          </a:xfrm>
          <a:prstGeom prst="rect">
            <a:avLst/>
          </a:prstGeom>
          <a:noFill/>
          <a:ln>
            <a:noFill/>
          </a:ln>
        </p:spPr>
        <p:txBody>
          <a:bodyPr lIns="94213" tIns="94213" rIns="94213" bIns="94213" anchor="t" anchorCtr="0"/>
          <a:lstStyle>
            <a:lvl1pPr marL="0" marR="0" indent="0" algn="r" rtl="0">
              <a:spcBef>
                <a:spcPts val="0"/>
              </a:spcBef>
              <a:defRPr/>
            </a:lvl1pPr>
            <a:lvl2pPr marL="471145" marR="0" indent="0" algn="l" rtl="0">
              <a:spcBef>
                <a:spcPts val="0"/>
              </a:spcBef>
              <a:defRPr/>
            </a:lvl2pPr>
            <a:lvl3pPr marL="942289" marR="0" indent="0" algn="l" rtl="0">
              <a:spcBef>
                <a:spcPts val="0"/>
              </a:spcBef>
              <a:defRPr/>
            </a:lvl3pPr>
            <a:lvl4pPr marL="1413434" marR="0" indent="0" algn="l" rtl="0">
              <a:spcBef>
                <a:spcPts val="0"/>
              </a:spcBef>
              <a:defRPr/>
            </a:lvl4pPr>
            <a:lvl5pPr marL="1884578" marR="0" indent="0" algn="l" rtl="0">
              <a:spcBef>
                <a:spcPts val="0"/>
              </a:spcBef>
              <a:defRPr/>
            </a:lvl5pPr>
            <a:lvl6pPr marL="2355723" marR="0" indent="0" algn="l" rtl="0">
              <a:spcBef>
                <a:spcPts val="0"/>
              </a:spcBef>
              <a:defRPr/>
            </a:lvl6pPr>
            <a:lvl7pPr marL="2826868" marR="0" indent="0" algn="l" rtl="0">
              <a:spcBef>
                <a:spcPts val="0"/>
              </a:spcBef>
              <a:defRPr/>
            </a:lvl7pPr>
            <a:lvl8pPr marL="3298012" marR="0" indent="0" algn="l" rtl="0">
              <a:spcBef>
                <a:spcPts val="0"/>
              </a:spcBef>
              <a:defRPr/>
            </a:lvl8pPr>
            <a:lvl9pPr marL="3769157" marR="0" indent="0" algn="l" rtl="0">
              <a:spcBef>
                <a:spcPts val="0"/>
              </a:spcBef>
              <a:defRPr/>
            </a:lvl9pPr>
          </a:lstStyle>
          <a:p>
            <a:endParaRPr/>
          </a:p>
        </p:txBody>
      </p:sp>
      <p:sp>
        <p:nvSpPr>
          <p:cNvPr id="4" name="Shape 4"/>
          <p:cNvSpPr>
            <a:spLocks noGrp="1" noRot="1" noChangeAspect="1"/>
          </p:cNvSpPr>
          <p:nvPr>
            <p:ph type="sldImg" idx="3"/>
          </p:nvPr>
        </p:nvSpPr>
        <p:spPr>
          <a:xfrm>
            <a:off x="2919413" y="533400"/>
            <a:ext cx="3549650" cy="2662238"/>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5" name="Shape 5"/>
          <p:cNvSpPr txBox="1">
            <a:spLocks noGrp="1"/>
          </p:cNvSpPr>
          <p:nvPr>
            <p:ph type="body" idx="1"/>
          </p:nvPr>
        </p:nvSpPr>
        <p:spPr>
          <a:xfrm>
            <a:off x="938848" y="3373676"/>
            <a:ext cx="7510780" cy="3196113"/>
          </a:xfrm>
          <a:prstGeom prst="rect">
            <a:avLst/>
          </a:prstGeom>
          <a:noFill/>
          <a:ln>
            <a:noFill/>
          </a:ln>
        </p:spPr>
        <p:txBody>
          <a:bodyPr lIns="94213" tIns="94213" rIns="94213" bIns="94213"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 name="Shape 6"/>
          <p:cNvSpPr txBox="1">
            <a:spLocks noGrp="1"/>
          </p:cNvSpPr>
          <p:nvPr>
            <p:ph type="ftr" idx="11"/>
          </p:nvPr>
        </p:nvSpPr>
        <p:spPr>
          <a:xfrm>
            <a:off x="1" y="6745707"/>
            <a:ext cx="4068338" cy="355123"/>
          </a:xfrm>
          <a:prstGeom prst="rect">
            <a:avLst/>
          </a:prstGeom>
          <a:noFill/>
          <a:ln>
            <a:noFill/>
          </a:ln>
        </p:spPr>
        <p:txBody>
          <a:bodyPr lIns="94213" tIns="94213" rIns="94213" bIns="94213" anchor="b" anchorCtr="0"/>
          <a:lstStyle>
            <a:lvl1pPr marL="0" marR="0" indent="0" algn="l" rtl="0">
              <a:spcBef>
                <a:spcPts val="0"/>
              </a:spcBef>
              <a:defRPr/>
            </a:lvl1pPr>
            <a:lvl2pPr marL="471145" marR="0" indent="0" algn="l" rtl="0">
              <a:spcBef>
                <a:spcPts val="0"/>
              </a:spcBef>
              <a:defRPr/>
            </a:lvl2pPr>
            <a:lvl3pPr marL="942289" marR="0" indent="0" algn="l" rtl="0">
              <a:spcBef>
                <a:spcPts val="0"/>
              </a:spcBef>
              <a:defRPr/>
            </a:lvl3pPr>
            <a:lvl4pPr marL="1413434" marR="0" indent="0" algn="l" rtl="0">
              <a:spcBef>
                <a:spcPts val="0"/>
              </a:spcBef>
              <a:defRPr/>
            </a:lvl4pPr>
            <a:lvl5pPr marL="1884578" marR="0" indent="0" algn="l" rtl="0">
              <a:spcBef>
                <a:spcPts val="0"/>
              </a:spcBef>
              <a:defRPr/>
            </a:lvl5pPr>
            <a:lvl6pPr marL="2355723" marR="0" indent="0" algn="l" rtl="0">
              <a:spcBef>
                <a:spcPts val="0"/>
              </a:spcBef>
              <a:defRPr/>
            </a:lvl6pPr>
            <a:lvl7pPr marL="2826868" marR="0" indent="0" algn="l" rtl="0">
              <a:spcBef>
                <a:spcPts val="0"/>
              </a:spcBef>
              <a:defRPr/>
            </a:lvl7pPr>
            <a:lvl8pPr marL="3298012" marR="0" indent="0" algn="l" rtl="0">
              <a:spcBef>
                <a:spcPts val="0"/>
              </a:spcBef>
              <a:defRPr/>
            </a:lvl8pPr>
            <a:lvl9pPr marL="3769157" marR="0" indent="0" algn="l" rtl="0">
              <a:spcBef>
                <a:spcPts val="0"/>
              </a:spcBef>
              <a:defRPr/>
            </a:lvl9pPr>
          </a:lstStyle>
          <a:p>
            <a:endParaRPr/>
          </a:p>
        </p:txBody>
      </p:sp>
      <p:sp>
        <p:nvSpPr>
          <p:cNvPr id="7" name="Shape 7"/>
          <p:cNvSpPr txBox="1">
            <a:spLocks noGrp="1"/>
          </p:cNvSpPr>
          <p:nvPr>
            <p:ph type="sldNum" idx="12"/>
          </p:nvPr>
        </p:nvSpPr>
        <p:spPr>
          <a:xfrm>
            <a:off x="5318506" y="6745707"/>
            <a:ext cx="4068338" cy="355123"/>
          </a:xfrm>
          <a:prstGeom prst="rect">
            <a:avLst/>
          </a:prstGeom>
          <a:noFill/>
          <a:ln>
            <a:noFill/>
          </a:ln>
        </p:spPr>
        <p:txBody>
          <a:bodyPr lIns="94213" tIns="47094" rIns="94213" bIns="47094" anchor="b" anchorCtr="0">
            <a:noAutofit/>
          </a:bodyPr>
          <a:lstStyle>
            <a:lvl1pPr marL="0" marR="0" indent="0" algn="r" rtl="0">
              <a:spcBef>
                <a:spcPts val="0"/>
              </a:spcBef>
              <a:buNone/>
              <a:defRPr sz="1200" b="0" i="0" u="none" strike="noStrike" cap="none" baseline="0">
                <a:solidFill>
                  <a:schemeClr val="dk1"/>
                </a:solidFill>
                <a:latin typeface="Calibri"/>
                <a:ea typeface="Calibri"/>
                <a:cs typeface="Calibri"/>
                <a:sym typeface="Calibri"/>
              </a:defRPr>
            </a:lvl1pPr>
          </a:lstStyle>
          <a:p>
            <a:pPr>
              <a:buSzPct val="25000"/>
            </a:pPr>
            <a:fld id="{00000000-1234-1234-1234-123412341234}" type="slidenum">
              <a:rPr lang="en-US" smtClean="0"/>
              <a:pPr>
                <a:buSzPct val="25000"/>
              </a:pPr>
              <a:t>‹#›</a:t>
            </a:fld>
            <a:endParaRPr lang="en-US"/>
          </a:p>
        </p:txBody>
      </p:sp>
    </p:spTree>
    <p:extLst>
      <p:ext uri="{BB962C8B-B14F-4D97-AF65-F5344CB8AC3E}">
        <p14:creationId xmlns:p14="http://schemas.microsoft.com/office/powerpoint/2010/main" val="240535543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19413" y="533400"/>
            <a:ext cx="3549650" cy="2662238"/>
          </a:xfrm>
        </p:spPr>
      </p:sp>
      <p:sp>
        <p:nvSpPr>
          <p:cNvPr id="3" name="Notes Placeholder 2"/>
          <p:cNvSpPr>
            <a:spLocks noGrp="1"/>
          </p:cNvSpPr>
          <p:nvPr>
            <p:ph type="body" idx="1"/>
          </p:nvPr>
        </p:nvSpPr>
        <p:spPr/>
        <p:txBody>
          <a:bodyPr/>
          <a:lstStyle/>
          <a:p>
            <a:r>
              <a:rPr lang="en-US" dirty="0" smtClean="0"/>
              <a:t>Why does Norwalk need a substance</a:t>
            </a:r>
            <a:r>
              <a:rPr lang="en-US" baseline="0" dirty="0" smtClean="0"/>
              <a:t> use prevention coalition? And why now? </a:t>
            </a:r>
            <a:endParaRPr lang="en-US" dirty="0"/>
          </a:p>
        </p:txBody>
      </p:sp>
      <p:sp>
        <p:nvSpPr>
          <p:cNvPr id="4" name="Slide Number Placeholder 3"/>
          <p:cNvSpPr>
            <a:spLocks noGrp="1"/>
          </p:cNvSpPr>
          <p:nvPr>
            <p:ph type="sldNum" sz="quarter" idx="10"/>
          </p:nvPr>
        </p:nvSpPr>
        <p:spPr/>
        <p:txBody>
          <a:bodyPr/>
          <a:lstStyle/>
          <a:p>
            <a:fld id="{831DC067-142B-4796-A32C-FAB0E3DA98A0}" type="slidenum">
              <a:rPr lang="en-US" smtClean="0"/>
              <a:t>1</a:t>
            </a:fld>
            <a:endParaRPr lang="en-US"/>
          </a:p>
        </p:txBody>
      </p:sp>
    </p:spTree>
    <p:extLst>
      <p:ext uri="{BB962C8B-B14F-4D97-AF65-F5344CB8AC3E}">
        <p14:creationId xmlns:p14="http://schemas.microsoft.com/office/powerpoint/2010/main" val="3961190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19413" y="533400"/>
            <a:ext cx="3549650" cy="2662238"/>
          </a:xfrm>
        </p:spPr>
      </p:sp>
      <p:sp>
        <p:nvSpPr>
          <p:cNvPr id="3" name="Notes Placeholder 2"/>
          <p:cNvSpPr>
            <a:spLocks noGrp="1"/>
          </p:cNvSpPr>
          <p:nvPr>
            <p:ph type="body" idx="1"/>
          </p:nvPr>
        </p:nvSpPr>
        <p:spPr/>
        <p:txBody>
          <a:bodyPr/>
          <a:lstStyle/>
          <a:p>
            <a:r>
              <a:rPr lang="en-US" dirty="0" smtClean="0"/>
              <a:t>Here’s our community,</a:t>
            </a:r>
            <a:r>
              <a:rPr lang="en-US" baseline="0" dirty="0" smtClean="0"/>
              <a:t> Norwalk, in the middle, </a:t>
            </a:r>
            <a:r>
              <a:rPr lang="en-US" dirty="0" smtClean="0"/>
              <a:t>and a number</a:t>
            </a:r>
            <a:r>
              <a:rPr lang="en-US" baseline="0" dirty="0" smtClean="0"/>
              <a:t> of likely community concerns or priorities all around. (read out) - Right now COVID is probably at the top of a lot of our lists, and education. What are some other concerns that you’d add?</a:t>
            </a:r>
          </a:p>
          <a:p>
            <a:endParaRPr lang="en-US" baseline="0" dirty="0" smtClean="0"/>
          </a:p>
          <a:p>
            <a:r>
              <a:rPr lang="en-US" baseline="0" dirty="0" smtClean="0"/>
              <a:t>As you can see, Substance Use is only one of the circles here. However, at the center of the graph, ALL the smaller circles overlap with each other. SUD impacts everything. (Give examples, and elicit examples)</a:t>
            </a:r>
          </a:p>
          <a:p>
            <a:endParaRPr lang="en-US" dirty="0" smtClean="0"/>
          </a:p>
          <a:p>
            <a:r>
              <a:rPr lang="en-US" b="1" dirty="0" smtClean="0"/>
              <a:t>Substance use:</a:t>
            </a:r>
            <a:r>
              <a:rPr lang="en-US" b="1" baseline="0" dirty="0" smtClean="0"/>
              <a:t> </a:t>
            </a:r>
            <a:r>
              <a:rPr lang="en-US" baseline="0" dirty="0" smtClean="0"/>
              <a:t>increase in day drinking reported by providers. </a:t>
            </a:r>
          </a:p>
          <a:p>
            <a:r>
              <a:rPr lang="en-US" baseline="0" dirty="0" smtClean="0"/>
              <a:t>Increase in opioid deaths in 40 states. Drug overdoses in CT have increased 20% compared with last year. What about here in Norwalk? </a:t>
            </a:r>
          </a:p>
          <a:p>
            <a:r>
              <a:rPr lang="en-US" baseline="0" dirty="0" smtClean="0"/>
              <a:t>SU can start young and can really mess up your life trajectory – school, jobs, etc.</a:t>
            </a:r>
          </a:p>
          <a:p>
            <a:endParaRPr lang="en-US" baseline="0" dirty="0" smtClean="0"/>
          </a:p>
          <a:p>
            <a:r>
              <a:rPr lang="en-US" b="1" baseline="0" dirty="0" smtClean="0"/>
              <a:t>Jobs are down </a:t>
            </a:r>
            <a:r>
              <a:rPr lang="en-US" baseline="0" dirty="0" smtClean="0"/>
              <a:t>-&gt;depression, boredom, drinking to cope. Eve? Nicole? </a:t>
            </a:r>
          </a:p>
          <a:p>
            <a:endParaRPr lang="en-US" baseline="0" dirty="0" smtClean="0"/>
          </a:p>
          <a:p>
            <a:r>
              <a:rPr lang="en-US" b="1" baseline="0" dirty="0" smtClean="0"/>
              <a:t>Housing/homelessness: </a:t>
            </a:r>
            <a:r>
              <a:rPr lang="en-US" baseline="0" dirty="0" smtClean="0"/>
              <a:t>Lisa Cooper?</a:t>
            </a:r>
          </a:p>
          <a:p>
            <a:endParaRPr lang="en-US" baseline="0" dirty="0" smtClean="0"/>
          </a:p>
          <a:p>
            <a:r>
              <a:rPr lang="en-US" b="1" baseline="0" dirty="0" smtClean="0"/>
              <a:t>COVID: </a:t>
            </a:r>
            <a:r>
              <a:rPr lang="en-US" baseline="0" dirty="0" smtClean="0"/>
              <a:t>increased likeliness of getting sick and of being more ill when you do</a:t>
            </a:r>
          </a:p>
          <a:p>
            <a:endParaRPr lang="en-US" baseline="0" dirty="0" smtClean="0"/>
          </a:p>
          <a:p>
            <a:r>
              <a:rPr lang="en-US" b="1" baseline="0" dirty="0" smtClean="0"/>
              <a:t>Business: </a:t>
            </a:r>
            <a:r>
              <a:rPr lang="en-US" dirty="0"/>
              <a:t>For the week ending May 2, total alcohol sales in the U.S. were up by more than 32% compared to the same week one year ago. https://www.yalemedicine.org/stories/alcohol-covid/  (Good for business – but access? #</a:t>
            </a:r>
            <a:r>
              <a:rPr lang="en-US" dirty="0" err="1"/>
              <a:t>mentionprevention</a:t>
            </a:r>
            <a:r>
              <a:rPr lang="en-US" dirty="0"/>
              <a:t>) Brian? </a:t>
            </a:r>
            <a:endParaRPr lang="en-US" baseline="0" dirty="0" smtClean="0"/>
          </a:p>
          <a:p>
            <a:endParaRPr lang="en-US" baseline="0" dirty="0" smtClean="0"/>
          </a:p>
          <a:p>
            <a:r>
              <a:rPr lang="en-US" b="1" baseline="0" dirty="0" smtClean="0"/>
              <a:t>Public safety </a:t>
            </a:r>
            <a:r>
              <a:rPr lang="en-US" baseline="0" dirty="0" smtClean="0"/>
              <a:t>-&gt; driving impaired – </a:t>
            </a:r>
          </a:p>
          <a:p>
            <a:r>
              <a:rPr lang="en-US" baseline="0" dirty="0" err="1" smtClean="0"/>
              <a:t>Sgt</a:t>
            </a:r>
            <a:r>
              <a:rPr lang="en-US" baseline="0" dirty="0" smtClean="0"/>
              <a:t> Orr? </a:t>
            </a:r>
            <a:endParaRPr lang="en-US" dirty="0" smtClean="0"/>
          </a:p>
          <a:p>
            <a:endParaRPr lang="en-US" dirty="0" smtClean="0"/>
          </a:p>
          <a:p>
            <a:r>
              <a:rPr lang="en-US" b="1" baseline="0" dirty="0" smtClean="0"/>
              <a:t>Education: </a:t>
            </a:r>
            <a:r>
              <a:rPr lang="en-US" b="0" baseline="0" dirty="0" smtClean="0"/>
              <a:t>Vaping in schools. </a:t>
            </a:r>
            <a:r>
              <a:rPr lang="en-US" baseline="0" dirty="0" smtClean="0"/>
              <a:t>Access at home for teens. Tory? </a:t>
            </a:r>
            <a:endParaRPr lang="en-US" dirty="0" smtClean="0"/>
          </a:p>
          <a:p>
            <a:endParaRPr lang="en-US" baseline="0" dirty="0" smtClean="0"/>
          </a:p>
          <a:p>
            <a:r>
              <a:rPr lang="en-US" baseline="0" dirty="0" smtClean="0"/>
              <a:t>MENTAL HEALTH. Prisons. </a:t>
            </a:r>
            <a:endParaRPr lang="en-US" baseline="0" dirty="0"/>
          </a:p>
        </p:txBody>
      </p:sp>
      <p:sp>
        <p:nvSpPr>
          <p:cNvPr id="4" name="Slide Number Placeholder 3"/>
          <p:cNvSpPr>
            <a:spLocks noGrp="1"/>
          </p:cNvSpPr>
          <p:nvPr>
            <p:ph type="sldNum" sz="quarter" idx="10"/>
          </p:nvPr>
        </p:nvSpPr>
        <p:spPr/>
        <p:txBody>
          <a:bodyPr/>
          <a:lstStyle/>
          <a:p>
            <a:fld id="{831DC067-142B-4796-A32C-FAB0E3DA98A0}" type="slidenum">
              <a:rPr lang="en-US" smtClean="0"/>
              <a:t>2</a:t>
            </a:fld>
            <a:endParaRPr lang="en-US"/>
          </a:p>
        </p:txBody>
      </p:sp>
    </p:spTree>
    <p:extLst>
      <p:ext uri="{BB962C8B-B14F-4D97-AF65-F5344CB8AC3E}">
        <p14:creationId xmlns:p14="http://schemas.microsoft.com/office/powerpoint/2010/main" val="3637027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19413" y="533400"/>
            <a:ext cx="3549650" cy="2662238"/>
          </a:xfrm>
        </p:spPr>
      </p:sp>
      <p:sp>
        <p:nvSpPr>
          <p:cNvPr id="3" name="Notes Placeholder 2"/>
          <p:cNvSpPr>
            <a:spLocks noGrp="1"/>
          </p:cNvSpPr>
          <p:nvPr>
            <p:ph type="body" idx="1"/>
          </p:nvPr>
        </p:nvSpPr>
        <p:spPr/>
        <p:txBody>
          <a:bodyPr/>
          <a:lstStyle/>
          <a:p>
            <a:r>
              <a:rPr lang="en-US" baseline="0" dirty="0" smtClean="0"/>
              <a:t>As we just saw, substance use can affect people’s jobs, housing, etc. – major impact on individuals and families. People who are in and out of the hospital cost healthcare and society a lot of money. People who end up homeless or in prison … </a:t>
            </a:r>
          </a:p>
          <a:p>
            <a:endParaRPr lang="en-US" baseline="0" dirty="0" smtClean="0"/>
          </a:p>
          <a:p>
            <a:r>
              <a:rPr lang="en-US" baseline="0" dirty="0" smtClean="0"/>
              <a:t>The longer we wait, the greater the impact. If we can prevent people from developing an addiction, we can avoid the trauma to them and their families, save money, create happier and healthier communities. </a:t>
            </a:r>
          </a:p>
          <a:p>
            <a:endParaRPr lang="en-US" baseline="0" dirty="0" smtClean="0"/>
          </a:p>
          <a:p>
            <a:r>
              <a:rPr lang="en-US" baseline="0" dirty="0" smtClean="0"/>
              <a:t>This graphic shows that we need a continuum of care, from general promotion of health and wellness, through prevention activities like raising awareness universally to providing selective education to target groups (like children and teens) and individuated interventions to high-risk groups… and then </a:t>
            </a:r>
            <a:r>
              <a:rPr lang="en-US" baseline="0" dirty="0" err="1" smtClean="0"/>
              <a:t>Tx</a:t>
            </a:r>
            <a:r>
              <a:rPr lang="en-US" baseline="0" dirty="0" smtClean="0"/>
              <a:t> / Recovery. </a:t>
            </a:r>
          </a:p>
          <a:p>
            <a:endParaRPr lang="en-US" baseline="0" dirty="0" smtClean="0"/>
          </a:p>
          <a:p>
            <a:r>
              <a:rPr lang="en-US" b="1" baseline="0" dirty="0" smtClean="0"/>
              <a:t>Who do you think of here in Norwalk who does health promotion? </a:t>
            </a:r>
          </a:p>
          <a:p>
            <a:r>
              <a:rPr lang="en-US" b="1" baseline="0" dirty="0" smtClean="0"/>
              <a:t>Where are people getting their prevention education from? </a:t>
            </a:r>
          </a:p>
          <a:p>
            <a:r>
              <a:rPr lang="en-US" b="1" baseline="0" dirty="0" err="1" smtClean="0"/>
              <a:t>Tx</a:t>
            </a:r>
            <a:endParaRPr lang="en-US" b="1" baseline="0" dirty="0" smtClean="0"/>
          </a:p>
          <a:p>
            <a:r>
              <a:rPr lang="en-US" b="1" baseline="0" dirty="0" err="1" smtClean="0"/>
              <a:t>Recov</a:t>
            </a:r>
            <a:endParaRPr lang="en-US" b="1" baseline="0" dirty="0" smtClean="0"/>
          </a:p>
          <a:p>
            <a:r>
              <a:rPr lang="en-US" baseline="0" dirty="0" smtClean="0"/>
              <a:t>Brings us to… </a:t>
            </a:r>
          </a:p>
          <a:p>
            <a:endParaRPr lang="en-US" baseline="0" dirty="0"/>
          </a:p>
        </p:txBody>
      </p:sp>
      <p:sp>
        <p:nvSpPr>
          <p:cNvPr id="4" name="Slide Number Placeholder 3"/>
          <p:cNvSpPr>
            <a:spLocks noGrp="1"/>
          </p:cNvSpPr>
          <p:nvPr>
            <p:ph type="sldNum" sz="quarter" idx="10"/>
          </p:nvPr>
        </p:nvSpPr>
        <p:spPr/>
        <p:txBody>
          <a:bodyPr/>
          <a:lstStyle/>
          <a:p>
            <a:fld id="{831DC067-142B-4796-A32C-FAB0E3DA98A0}" type="slidenum">
              <a:rPr lang="en-US" smtClean="0"/>
              <a:t>3</a:t>
            </a:fld>
            <a:endParaRPr lang="en-US"/>
          </a:p>
        </p:txBody>
      </p:sp>
    </p:spTree>
    <p:extLst>
      <p:ext uri="{BB962C8B-B14F-4D97-AF65-F5344CB8AC3E}">
        <p14:creationId xmlns:p14="http://schemas.microsoft.com/office/powerpoint/2010/main" val="3886753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19413" y="533400"/>
            <a:ext cx="3549650" cy="2662238"/>
          </a:xfrm>
        </p:spPr>
      </p:sp>
      <p:sp>
        <p:nvSpPr>
          <p:cNvPr id="3" name="Notes Placeholder 2"/>
          <p:cNvSpPr>
            <a:spLocks noGrp="1"/>
          </p:cNvSpPr>
          <p:nvPr>
            <p:ph type="body" idx="1"/>
          </p:nvPr>
        </p:nvSpPr>
        <p:spPr/>
        <p:txBody>
          <a:bodyPr/>
          <a:lstStyle/>
          <a:p>
            <a:r>
              <a:rPr lang="en-US" baseline="0" dirty="0" smtClean="0"/>
              <a:t>Relate to mission statement  - working together</a:t>
            </a:r>
          </a:p>
          <a:p>
            <a:endParaRPr lang="en-US" baseline="0" dirty="0" smtClean="0"/>
          </a:p>
          <a:p>
            <a:r>
              <a:rPr lang="en-US" baseline="0" dirty="0" smtClean="0"/>
              <a:t>Fish covered in sludge. Take it out and clean it off and put it back. </a:t>
            </a:r>
          </a:p>
          <a:p>
            <a:r>
              <a:rPr lang="en-US" baseline="0" dirty="0" smtClean="0"/>
              <a:t>Add water purifier tablets.</a:t>
            </a:r>
          </a:p>
          <a:p>
            <a:r>
              <a:rPr lang="en-US" baseline="0" dirty="0" smtClean="0"/>
              <a:t>Clean upstream! </a:t>
            </a:r>
          </a:p>
          <a:p>
            <a:endParaRPr lang="en-US" baseline="0" dirty="0" smtClean="0"/>
          </a:p>
          <a:p>
            <a:r>
              <a:rPr lang="en-US" baseline="0" dirty="0" smtClean="0"/>
              <a:t>Fish = youth</a:t>
            </a:r>
          </a:p>
          <a:p>
            <a:r>
              <a:rPr lang="en-US" baseline="0" dirty="0" smtClean="0"/>
              <a:t>Water = school, home, houses of worship, </a:t>
            </a:r>
            <a:r>
              <a:rPr lang="en-US" baseline="0" dirty="0" err="1" smtClean="0"/>
              <a:t>extracurriculars</a:t>
            </a:r>
            <a:r>
              <a:rPr lang="en-US" baseline="0" dirty="0" smtClean="0"/>
              <a:t>, neighborhood </a:t>
            </a:r>
          </a:p>
          <a:p>
            <a:r>
              <a:rPr lang="en-US" baseline="0" dirty="0" smtClean="0"/>
              <a:t>Environment = Norwalk culture, institutions, laws, enforcement </a:t>
            </a:r>
          </a:p>
          <a:p>
            <a:endParaRPr lang="en-US" baseline="0" dirty="0" smtClean="0"/>
          </a:p>
          <a:p>
            <a:r>
              <a:rPr lang="en-US" baseline="0" dirty="0" smtClean="0"/>
              <a:t>All these groups need to be around the table b/c they each have a different experience, perspective, and impact. They can each inform on what is happening, what might work, what the needs are. And there are some things that cannot be done with one group only!</a:t>
            </a:r>
            <a:endParaRPr lang="en-US" baseline="0" dirty="0"/>
          </a:p>
        </p:txBody>
      </p:sp>
      <p:sp>
        <p:nvSpPr>
          <p:cNvPr id="4" name="Slide Number Placeholder 3"/>
          <p:cNvSpPr>
            <a:spLocks noGrp="1"/>
          </p:cNvSpPr>
          <p:nvPr>
            <p:ph type="sldNum" sz="quarter" idx="10"/>
          </p:nvPr>
        </p:nvSpPr>
        <p:spPr/>
        <p:txBody>
          <a:bodyPr/>
          <a:lstStyle/>
          <a:p>
            <a:fld id="{831DC067-142B-4796-A32C-FAB0E3DA98A0}" type="slidenum">
              <a:rPr lang="en-US" smtClean="0"/>
              <a:t>4</a:t>
            </a:fld>
            <a:endParaRPr lang="en-US"/>
          </a:p>
        </p:txBody>
      </p:sp>
    </p:spTree>
    <p:extLst>
      <p:ext uri="{BB962C8B-B14F-4D97-AF65-F5344CB8AC3E}">
        <p14:creationId xmlns:p14="http://schemas.microsoft.com/office/powerpoint/2010/main" val="725624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19413" y="533400"/>
            <a:ext cx="3549650" cy="2662238"/>
          </a:xfrm>
        </p:spPr>
      </p:sp>
      <p:sp>
        <p:nvSpPr>
          <p:cNvPr id="3" name="Notes Placeholder 2"/>
          <p:cNvSpPr>
            <a:spLocks noGrp="1"/>
          </p:cNvSpPr>
          <p:nvPr>
            <p:ph type="body" idx="1"/>
          </p:nvPr>
        </p:nvSpPr>
        <p:spPr/>
        <p:txBody>
          <a:bodyPr/>
          <a:lstStyle/>
          <a:p>
            <a:r>
              <a:rPr lang="en-US" baseline="0" dirty="0" smtClean="0"/>
              <a:t>Plus people in recovery</a:t>
            </a:r>
          </a:p>
          <a:p>
            <a:r>
              <a:rPr lang="en-US" baseline="0" dirty="0" smtClean="0"/>
              <a:t>Multiple people from each sector are welcome, b/c need different perspectives – also HS vs MS or ES; or </a:t>
            </a:r>
          </a:p>
          <a:p>
            <a:endParaRPr lang="en-US" baseline="0" dirty="0" smtClean="0"/>
          </a:p>
          <a:p>
            <a:r>
              <a:rPr lang="en-US" baseline="0" dirty="0" smtClean="0"/>
              <a:t>Who’s here today? Who’s not? (media)</a:t>
            </a:r>
          </a:p>
          <a:p>
            <a:r>
              <a:rPr lang="en-US" baseline="0" dirty="0" smtClean="0"/>
              <a:t>What demographic groups could we have (</a:t>
            </a:r>
            <a:r>
              <a:rPr lang="en-US" baseline="0" dirty="0" err="1" smtClean="0"/>
              <a:t>muslim</a:t>
            </a:r>
            <a:r>
              <a:rPr lang="en-US" baseline="0" dirty="0" smtClean="0"/>
              <a:t>, southeast Asian…) </a:t>
            </a:r>
          </a:p>
          <a:p>
            <a:r>
              <a:rPr lang="en-US" baseline="0" dirty="0" smtClean="0"/>
              <a:t>Think about who you know!</a:t>
            </a:r>
            <a:endParaRPr lang="en-US" baseline="0" dirty="0"/>
          </a:p>
        </p:txBody>
      </p:sp>
      <p:sp>
        <p:nvSpPr>
          <p:cNvPr id="4" name="Slide Number Placeholder 3"/>
          <p:cNvSpPr>
            <a:spLocks noGrp="1"/>
          </p:cNvSpPr>
          <p:nvPr>
            <p:ph type="sldNum" sz="quarter" idx="10"/>
          </p:nvPr>
        </p:nvSpPr>
        <p:spPr/>
        <p:txBody>
          <a:bodyPr/>
          <a:lstStyle/>
          <a:p>
            <a:fld id="{831DC067-142B-4796-A32C-FAB0E3DA98A0}" type="slidenum">
              <a:rPr lang="en-US" smtClean="0"/>
              <a:t>5</a:t>
            </a:fld>
            <a:endParaRPr lang="en-US"/>
          </a:p>
        </p:txBody>
      </p:sp>
    </p:spTree>
    <p:extLst>
      <p:ext uri="{BB962C8B-B14F-4D97-AF65-F5344CB8AC3E}">
        <p14:creationId xmlns:p14="http://schemas.microsoft.com/office/powerpoint/2010/main" val="35064415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19413" y="533400"/>
            <a:ext cx="3549650" cy="2662238"/>
          </a:xfrm>
        </p:spPr>
      </p:sp>
      <p:sp>
        <p:nvSpPr>
          <p:cNvPr id="3" name="Notes Placeholder 2"/>
          <p:cNvSpPr>
            <a:spLocks noGrp="1"/>
          </p:cNvSpPr>
          <p:nvPr>
            <p:ph type="body" idx="1"/>
          </p:nvPr>
        </p:nvSpPr>
        <p:spPr/>
        <p:txBody>
          <a:bodyPr/>
          <a:lstStyle/>
          <a:p>
            <a:r>
              <a:rPr lang="en-US" baseline="0" dirty="0" smtClean="0"/>
              <a:t>So what does a coalition do? </a:t>
            </a:r>
          </a:p>
          <a:p>
            <a:endParaRPr lang="en-US" baseline="0" dirty="0" smtClean="0"/>
          </a:p>
          <a:p>
            <a:r>
              <a:rPr lang="en-US" baseline="0" dirty="0" smtClean="0"/>
              <a:t>Individual vs environmental strategies</a:t>
            </a:r>
          </a:p>
          <a:p>
            <a:endParaRPr lang="en-US" baseline="0" dirty="0" smtClean="0"/>
          </a:p>
          <a:p>
            <a:r>
              <a:rPr lang="en-US" baseline="0" dirty="0" smtClean="0"/>
              <a:t>Let’s look at vaping. What are things that can be done using each strategy?</a:t>
            </a:r>
          </a:p>
          <a:p>
            <a:r>
              <a:rPr lang="en-US" baseline="0" dirty="0" smtClean="0"/>
              <a:t>Which are most effective on a widespread level?</a:t>
            </a:r>
          </a:p>
          <a:p>
            <a:r>
              <a:rPr lang="en-US" baseline="0" dirty="0" smtClean="0"/>
              <a:t>Which require the greatest effort to be implemented? </a:t>
            </a:r>
            <a:endParaRPr lang="en-US" baseline="0" dirty="0"/>
          </a:p>
        </p:txBody>
      </p:sp>
      <p:sp>
        <p:nvSpPr>
          <p:cNvPr id="4" name="Slide Number Placeholder 3"/>
          <p:cNvSpPr>
            <a:spLocks noGrp="1"/>
          </p:cNvSpPr>
          <p:nvPr>
            <p:ph type="sldNum" sz="quarter" idx="10"/>
          </p:nvPr>
        </p:nvSpPr>
        <p:spPr/>
        <p:txBody>
          <a:bodyPr/>
          <a:lstStyle/>
          <a:p>
            <a:fld id="{831DC067-142B-4796-A32C-FAB0E3DA98A0}" type="slidenum">
              <a:rPr lang="en-US" smtClean="0"/>
              <a:t>6</a:t>
            </a:fld>
            <a:endParaRPr lang="en-US"/>
          </a:p>
        </p:txBody>
      </p:sp>
    </p:spTree>
    <p:extLst>
      <p:ext uri="{BB962C8B-B14F-4D97-AF65-F5344CB8AC3E}">
        <p14:creationId xmlns:p14="http://schemas.microsoft.com/office/powerpoint/2010/main" val="15292879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19413" y="533400"/>
            <a:ext cx="3549650" cy="2662238"/>
          </a:xfrm>
        </p:spPr>
      </p:sp>
      <p:sp>
        <p:nvSpPr>
          <p:cNvPr id="3" name="Notes Placeholder 2"/>
          <p:cNvSpPr>
            <a:spLocks noGrp="1"/>
          </p:cNvSpPr>
          <p:nvPr>
            <p:ph type="body" idx="1"/>
          </p:nvPr>
        </p:nvSpPr>
        <p:spPr/>
        <p:txBody>
          <a:bodyPr/>
          <a:lstStyle/>
          <a:p>
            <a:r>
              <a:rPr lang="en-US" baseline="0" dirty="0" smtClean="0"/>
              <a:t>How do we get to this point? </a:t>
            </a:r>
          </a:p>
          <a:p>
            <a:endParaRPr lang="en-US" baseline="0" dirty="0" smtClean="0"/>
          </a:p>
          <a:p>
            <a:r>
              <a:rPr lang="en-US" baseline="0" dirty="0" smtClean="0"/>
              <a:t>(lead into DATA)</a:t>
            </a:r>
            <a:endParaRPr lang="en-US" baseline="0" dirty="0"/>
          </a:p>
        </p:txBody>
      </p:sp>
      <p:sp>
        <p:nvSpPr>
          <p:cNvPr id="4" name="Slide Number Placeholder 3"/>
          <p:cNvSpPr>
            <a:spLocks noGrp="1"/>
          </p:cNvSpPr>
          <p:nvPr>
            <p:ph type="sldNum" sz="quarter" idx="10"/>
          </p:nvPr>
        </p:nvSpPr>
        <p:spPr/>
        <p:txBody>
          <a:bodyPr/>
          <a:lstStyle/>
          <a:p>
            <a:fld id="{831DC067-142B-4796-A32C-FAB0E3DA98A0}" type="slidenum">
              <a:rPr lang="en-US" smtClean="0"/>
              <a:t>7</a:t>
            </a:fld>
            <a:endParaRPr lang="en-US"/>
          </a:p>
        </p:txBody>
      </p:sp>
    </p:spTree>
    <p:extLst>
      <p:ext uri="{BB962C8B-B14F-4D97-AF65-F5344CB8AC3E}">
        <p14:creationId xmlns:p14="http://schemas.microsoft.com/office/powerpoint/2010/main" val="19221539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C52B1E-EFC4-4960-AD38-BC7DE8D241A3}" type="datetimeFigureOut">
              <a:rPr lang="en-US" smtClean="0"/>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C4F7FA-6721-42C0-B392-40AA59D61C85}" type="slidenum">
              <a:rPr lang="en-US" smtClean="0"/>
              <a:t>‹#›</a:t>
            </a:fld>
            <a:endParaRPr lang="en-US"/>
          </a:p>
        </p:txBody>
      </p:sp>
    </p:spTree>
    <p:extLst>
      <p:ext uri="{BB962C8B-B14F-4D97-AF65-F5344CB8AC3E}">
        <p14:creationId xmlns:p14="http://schemas.microsoft.com/office/powerpoint/2010/main" val="223146335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Shape 8"/>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50" r:id="rId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32350" y="2838414"/>
            <a:ext cx="7337181" cy="1173517"/>
          </a:xfrm>
        </p:spPr>
        <p:txBody>
          <a:bodyPr>
            <a:noAutofit/>
          </a:bodyPr>
          <a:lstStyle/>
          <a:p>
            <a:pPr marL="342900" lvl="1"/>
            <a:endParaRPr lang="en-US" altLang="en-US" sz="3075" dirty="0">
              <a:solidFill>
                <a:schemeClr val="tx2"/>
              </a:solidFill>
              <a:latin typeface="Avenir Next Demi Bold" panose="020B0703020202020204" pitchFamily="34" charset="0"/>
            </a:endParaRPr>
          </a:p>
          <a:p>
            <a:pPr lvl="1"/>
            <a:endParaRPr lang="en-US" altLang="en-US" sz="3075" dirty="0">
              <a:solidFill>
                <a:schemeClr val="tx2"/>
              </a:solidFill>
              <a:latin typeface="Avenir Next Demi Bold" panose="020B0703020202020204" pitchFamily="34" charset="0"/>
            </a:endParaRPr>
          </a:p>
          <a:p>
            <a:endParaRPr lang="en-US" sz="3750" dirty="0"/>
          </a:p>
        </p:txBody>
      </p:sp>
      <p:sp>
        <p:nvSpPr>
          <p:cNvPr id="4" name="Subtitle 2"/>
          <p:cNvSpPr>
            <a:spLocks noGrp="1"/>
          </p:cNvSpPr>
          <p:nvPr>
            <p:ph type="title"/>
          </p:nvPr>
        </p:nvSpPr>
        <p:spPr>
          <a:xfrm>
            <a:off x="457200" y="888950"/>
            <a:ext cx="8207468" cy="2265015"/>
          </a:xfrm>
        </p:spPr>
        <p:txBody>
          <a:bodyPr>
            <a:noAutofit/>
          </a:bodyPr>
          <a:lstStyle/>
          <a:p>
            <a:pPr algn="ctr"/>
            <a:r>
              <a:rPr lang="en-US" sz="4950" dirty="0">
                <a:solidFill>
                  <a:schemeClr val="tx2"/>
                </a:solidFill>
                <a:latin typeface="Baskerville Old Face" panose="02020602080505020303" pitchFamily="18" charset="0"/>
              </a:rPr>
              <a:t/>
            </a:r>
            <a:br>
              <a:rPr lang="en-US" sz="4950" dirty="0">
                <a:solidFill>
                  <a:schemeClr val="tx2"/>
                </a:solidFill>
                <a:latin typeface="Baskerville Old Face" panose="02020602080505020303" pitchFamily="18" charset="0"/>
              </a:rPr>
            </a:br>
            <a:r>
              <a:rPr lang="en-US" sz="4950" dirty="0" smtClean="0">
                <a:solidFill>
                  <a:schemeClr val="tx2"/>
                </a:solidFill>
                <a:latin typeface="Baskerville Old Face" panose="02020602080505020303" pitchFamily="18" charset="0"/>
              </a:rPr>
              <a:t/>
            </a:r>
            <a:br>
              <a:rPr lang="en-US" sz="4950" dirty="0" smtClean="0">
                <a:solidFill>
                  <a:schemeClr val="tx2"/>
                </a:solidFill>
                <a:latin typeface="Baskerville Old Face" panose="02020602080505020303" pitchFamily="18" charset="0"/>
              </a:rPr>
            </a:br>
            <a:r>
              <a:rPr lang="en-US" sz="4950" dirty="0">
                <a:solidFill>
                  <a:schemeClr val="tx2"/>
                </a:solidFill>
                <a:latin typeface="Baskerville Old Face" panose="02020602080505020303" pitchFamily="18" charset="0"/>
              </a:rPr>
              <a:t/>
            </a:r>
            <a:br>
              <a:rPr lang="en-US" sz="4950" dirty="0">
                <a:solidFill>
                  <a:schemeClr val="tx2"/>
                </a:solidFill>
                <a:latin typeface="Baskerville Old Face" panose="02020602080505020303" pitchFamily="18" charset="0"/>
              </a:rPr>
            </a:br>
            <a:r>
              <a:rPr lang="en-US" sz="5400" dirty="0" smtClean="0">
                <a:solidFill>
                  <a:schemeClr val="accent3"/>
                </a:solidFill>
                <a:latin typeface="Arial Black" panose="020B0A04020102020204" pitchFamily="34" charset="0"/>
              </a:rPr>
              <a:t>Why a Substance Use Prevention </a:t>
            </a:r>
            <a:r>
              <a:rPr lang="en-US" sz="5400" dirty="0" smtClean="0">
                <a:solidFill>
                  <a:schemeClr val="accent3"/>
                </a:solidFill>
                <a:latin typeface="Arial Black" panose="020B0A04020102020204" pitchFamily="34" charset="0"/>
              </a:rPr>
              <a:t>C</a:t>
            </a:r>
            <a:r>
              <a:rPr lang="en-US" sz="5400" dirty="0" smtClean="0">
                <a:solidFill>
                  <a:schemeClr val="accent3"/>
                </a:solidFill>
                <a:latin typeface="Arial Black" panose="020B0A04020102020204" pitchFamily="34" charset="0"/>
              </a:rPr>
              <a:t>oalition?</a:t>
            </a:r>
            <a:r>
              <a:rPr lang="en-US" sz="4950" b="1" dirty="0">
                <a:solidFill>
                  <a:schemeClr val="accent3"/>
                </a:solidFill>
                <a:latin typeface="Baskerville Old Face" panose="02020602080505020303" pitchFamily="18" charset="0"/>
              </a:rPr>
              <a:t/>
            </a:r>
            <a:br>
              <a:rPr lang="en-US" sz="4950" b="1" dirty="0">
                <a:solidFill>
                  <a:schemeClr val="accent3"/>
                </a:solidFill>
                <a:latin typeface="Baskerville Old Face" panose="02020602080505020303" pitchFamily="18" charset="0"/>
              </a:rPr>
            </a:br>
            <a:r>
              <a:rPr lang="en-US" sz="4950" dirty="0">
                <a:solidFill>
                  <a:schemeClr val="accent3"/>
                </a:solidFill>
                <a:latin typeface="Baskerville Old Face" panose="02020602080505020303" pitchFamily="18" charset="0"/>
              </a:rPr>
              <a:t/>
            </a:r>
            <a:br>
              <a:rPr lang="en-US" sz="4950" dirty="0">
                <a:solidFill>
                  <a:schemeClr val="accent3"/>
                </a:solidFill>
                <a:latin typeface="Baskerville Old Face" panose="02020602080505020303" pitchFamily="18" charset="0"/>
              </a:rPr>
            </a:br>
            <a:endParaRPr lang="en-US" sz="4950" dirty="0">
              <a:solidFill>
                <a:schemeClr val="accent3"/>
              </a:solidFill>
              <a:latin typeface="Baskerville Old Face" panose="02020602080505020303" pitchFamily="18"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15083" y="807775"/>
            <a:ext cx="3691701" cy="1883082"/>
          </a:xfrm>
          <a:prstGeom prst="rect">
            <a:avLst/>
          </a:prstGeom>
        </p:spPr>
      </p:pic>
    </p:spTree>
    <p:extLst>
      <p:ext uri="{BB962C8B-B14F-4D97-AF65-F5344CB8AC3E}">
        <p14:creationId xmlns:p14="http://schemas.microsoft.com/office/powerpoint/2010/main" val="2509487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02025" y="6754777"/>
            <a:ext cx="8036131" cy="1173517"/>
          </a:xfrm>
        </p:spPr>
        <p:txBody>
          <a:bodyPr>
            <a:noAutofit/>
          </a:bodyPr>
          <a:lstStyle/>
          <a:p>
            <a:pPr lvl="1" algn="ctr"/>
            <a:endParaRPr lang="en-US" altLang="en-US" sz="2800" i="1" dirty="0">
              <a:solidFill>
                <a:schemeClr val="accent1"/>
              </a:solidFill>
              <a:latin typeface="+mn-lt"/>
            </a:endParaRPr>
          </a:p>
          <a:p>
            <a:pPr lvl="1" algn="ctr"/>
            <a:endParaRPr lang="en-US" altLang="en-US" sz="2800" i="1" dirty="0">
              <a:solidFill>
                <a:schemeClr val="accent1"/>
              </a:solidFill>
              <a:latin typeface="+mn-lt"/>
            </a:endParaRPr>
          </a:p>
          <a:p>
            <a:pPr lvl="1"/>
            <a:endParaRPr lang="en-US" altLang="en-US" sz="3075" dirty="0">
              <a:solidFill>
                <a:schemeClr val="tx2"/>
              </a:solidFill>
              <a:latin typeface="Avenir Next Demi Bold" panose="020B0703020202020204" pitchFamily="34" charset="0"/>
            </a:endParaRPr>
          </a:p>
          <a:p>
            <a:endParaRPr lang="en-US" sz="3750" dirty="0"/>
          </a:p>
        </p:txBody>
      </p:sp>
      <p:sp>
        <p:nvSpPr>
          <p:cNvPr id="4" name="Subtitle 2"/>
          <p:cNvSpPr>
            <a:spLocks noGrp="1"/>
          </p:cNvSpPr>
          <p:nvPr>
            <p:ph type="title"/>
          </p:nvPr>
        </p:nvSpPr>
        <p:spPr>
          <a:xfrm>
            <a:off x="1573463" y="564839"/>
            <a:ext cx="6553199" cy="994172"/>
          </a:xfrm>
        </p:spPr>
        <p:txBody>
          <a:bodyPr>
            <a:noAutofit/>
          </a:bodyPr>
          <a:lstStyle/>
          <a:p>
            <a:pPr algn="ctr"/>
            <a:r>
              <a:rPr lang="en-US" sz="4800" dirty="0" smtClean="0">
                <a:solidFill>
                  <a:schemeClr val="accent3"/>
                </a:solidFill>
                <a:latin typeface="+mn-lt"/>
              </a:rPr>
              <a:t>Relationship to community concerns</a:t>
            </a:r>
            <a:endParaRPr lang="en-US" sz="4800" dirty="0">
              <a:solidFill>
                <a:schemeClr val="accent3"/>
              </a:solidFill>
              <a:latin typeface="+mn-lt"/>
            </a:endParaRPr>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29166" t="29249" r="30833" b="20850"/>
          <a:stretch/>
        </p:blipFill>
        <p:spPr>
          <a:xfrm>
            <a:off x="1622833" y="2133600"/>
            <a:ext cx="6301209" cy="4419600"/>
          </a:xfrm>
          <a:prstGeom prst="rect">
            <a:avLst/>
          </a:prstGeom>
        </p:spPr>
      </p:pic>
    </p:spTree>
    <p:extLst>
      <p:ext uri="{BB962C8B-B14F-4D97-AF65-F5344CB8AC3E}">
        <p14:creationId xmlns:p14="http://schemas.microsoft.com/office/powerpoint/2010/main" val="3820652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02025" y="6754777"/>
            <a:ext cx="8036131" cy="1173517"/>
          </a:xfrm>
        </p:spPr>
        <p:txBody>
          <a:bodyPr>
            <a:noAutofit/>
          </a:bodyPr>
          <a:lstStyle/>
          <a:p>
            <a:pPr lvl="1" algn="ctr"/>
            <a:endParaRPr lang="en-US" altLang="en-US" sz="2800" i="1" dirty="0">
              <a:solidFill>
                <a:schemeClr val="accent1"/>
              </a:solidFill>
              <a:latin typeface="+mn-lt"/>
            </a:endParaRPr>
          </a:p>
          <a:p>
            <a:pPr lvl="1" algn="ctr"/>
            <a:endParaRPr lang="en-US" altLang="en-US" sz="2800" i="1" dirty="0">
              <a:solidFill>
                <a:schemeClr val="accent1"/>
              </a:solidFill>
              <a:latin typeface="+mn-lt"/>
            </a:endParaRPr>
          </a:p>
          <a:p>
            <a:pPr lvl="1"/>
            <a:endParaRPr lang="en-US" altLang="en-US" sz="3075" dirty="0">
              <a:solidFill>
                <a:schemeClr val="tx2"/>
              </a:solidFill>
              <a:latin typeface="Avenir Next Demi Bold" panose="020B0703020202020204" pitchFamily="34" charset="0"/>
            </a:endParaRPr>
          </a:p>
          <a:p>
            <a:endParaRPr lang="en-US" sz="3750" dirty="0"/>
          </a:p>
        </p:txBody>
      </p:sp>
      <p:sp>
        <p:nvSpPr>
          <p:cNvPr id="4" name="Subtitle 2"/>
          <p:cNvSpPr>
            <a:spLocks noGrp="1"/>
          </p:cNvSpPr>
          <p:nvPr>
            <p:ph type="title"/>
          </p:nvPr>
        </p:nvSpPr>
        <p:spPr>
          <a:xfrm>
            <a:off x="1523998" y="381000"/>
            <a:ext cx="6553199" cy="994172"/>
          </a:xfrm>
        </p:spPr>
        <p:txBody>
          <a:bodyPr>
            <a:noAutofit/>
          </a:bodyPr>
          <a:lstStyle/>
          <a:p>
            <a:pPr algn="ctr"/>
            <a:r>
              <a:rPr lang="en-US" sz="4800" dirty="0" smtClean="0">
                <a:solidFill>
                  <a:schemeClr val="accent3"/>
                </a:solidFill>
                <a:latin typeface="+mn-lt"/>
              </a:rPr>
              <a:t>Continuum</a:t>
            </a:r>
            <a:endParaRPr lang="en-US" sz="4800" dirty="0">
              <a:solidFill>
                <a:schemeClr val="accent3"/>
              </a:solidFill>
              <a:latin typeface="+mn-lt"/>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2664" y="1697682"/>
            <a:ext cx="8792735" cy="4919178"/>
          </a:xfrm>
          <a:prstGeom prst="rect">
            <a:avLst/>
          </a:prstGeom>
        </p:spPr>
      </p:pic>
    </p:spTree>
    <p:extLst>
      <p:ext uri="{BB962C8B-B14F-4D97-AF65-F5344CB8AC3E}">
        <p14:creationId xmlns:p14="http://schemas.microsoft.com/office/powerpoint/2010/main" val="30207284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02025" y="6754777"/>
            <a:ext cx="8036131" cy="1173517"/>
          </a:xfrm>
        </p:spPr>
        <p:txBody>
          <a:bodyPr>
            <a:noAutofit/>
          </a:bodyPr>
          <a:lstStyle/>
          <a:p>
            <a:pPr lvl="1" algn="ctr"/>
            <a:endParaRPr lang="en-US" altLang="en-US" sz="2800" i="1" dirty="0">
              <a:solidFill>
                <a:schemeClr val="accent1"/>
              </a:solidFill>
              <a:latin typeface="+mn-lt"/>
            </a:endParaRPr>
          </a:p>
          <a:p>
            <a:pPr lvl="1" algn="ctr"/>
            <a:endParaRPr lang="en-US" altLang="en-US" sz="2800" i="1" dirty="0">
              <a:solidFill>
                <a:schemeClr val="accent1"/>
              </a:solidFill>
              <a:latin typeface="+mn-lt"/>
            </a:endParaRPr>
          </a:p>
          <a:p>
            <a:pPr lvl="1"/>
            <a:endParaRPr lang="en-US" altLang="en-US" sz="3075" dirty="0">
              <a:solidFill>
                <a:schemeClr val="tx2"/>
              </a:solidFill>
              <a:latin typeface="Avenir Next Demi Bold" panose="020B0703020202020204" pitchFamily="34" charset="0"/>
            </a:endParaRPr>
          </a:p>
          <a:p>
            <a:endParaRPr lang="en-US" sz="3750" dirty="0"/>
          </a:p>
        </p:txBody>
      </p:sp>
      <p:sp>
        <p:nvSpPr>
          <p:cNvPr id="4" name="Subtitle 2"/>
          <p:cNvSpPr>
            <a:spLocks noGrp="1"/>
          </p:cNvSpPr>
          <p:nvPr>
            <p:ph type="title"/>
          </p:nvPr>
        </p:nvSpPr>
        <p:spPr>
          <a:xfrm>
            <a:off x="1371600" y="685800"/>
            <a:ext cx="6553199" cy="994172"/>
          </a:xfrm>
        </p:spPr>
        <p:txBody>
          <a:bodyPr>
            <a:noAutofit/>
          </a:bodyPr>
          <a:lstStyle/>
          <a:p>
            <a:pPr algn="ctr"/>
            <a:r>
              <a:rPr lang="en-US" sz="4800" dirty="0" smtClean="0">
                <a:solidFill>
                  <a:schemeClr val="accent3"/>
                </a:solidFill>
                <a:latin typeface="+mn-lt"/>
              </a:rPr>
              <a:t>The coalition approach</a:t>
            </a:r>
            <a:endParaRPr lang="en-US" sz="4800" dirty="0">
              <a:solidFill>
                <a:schemeClr val="accent3"/>
              </a:solidFill>
              <a:latin typeface="+mn-lt"/>
            </a:endParaRPr>
          </a:p>
        </p:txBody>
      </p:sp>
      <p:pic>
        <p:nvPicPr>
          <p:cNvPr id="1026" name="Picture 2" descr="See the source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199" y="2188103"/>
            <a:ext cx="3048000" cy="260985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404587" y="5784981"/>
            <a:ext cx="5115503" cy="461665"/>
          </a:xfrm>
          <a:prstGeom prst="rect">
            <a:avLst/>
          </a:prstGeom>
          <a:noFill/>
        </p:spPr>
        <p:txBody>
          <a:bodyPr wrap="none" rtlCol="0">
            <a:spAutoFit/>
          </a:bodyPr>
          <a:lstStyle/>
          <a:p>
            <a:r>
              <a:rPr lang="en-US" sz="2400" dirty="0" smtClean="0">
                <a:solidFill>
                  <a:schemeClr val="accent3"/>
                </a:solidFill>
              </a:rPr>
              <a:t>Individual, Community, Environment</a:t>
            </a:r>
            <a:endParaRPr lang="en-US" dirty="0">
              <a:solidFill>
                <a:schemeClr val="accent3"/>
              </a:solidFill>
            </a:endParaRPr>
          </a:p>
        </p:txBody>
      </p:sp>
    </p:spTree>
    <p:extLst>
      <p:ext uri="{BB962C8B-B14F-4D97-AF65-F5344CB8AC3E}">
        <p14:creationId xmlns:p14="http://schemas.microsoft.com/office/powerpoint/2010/main" val="4028705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02025" y="6754777"/>
            <a:ext cx="8036131" cy="1173517"/>
          </a:xfrm>
        </p:spPr>
        <p:txBody>
          <a:bodyPr>
            <a:noAutofit/>
          </a:bodyPr>
          <a:lstStyle/>
          <a:p>
            <a:pPr lvl="1" algn="ctr"/>
            <a:endParaRPr lang="en-US" altLang="en-US" sz="2800" i="1" dirty="0">
              <a:solidFill>
                <a:schemeClr val="accent1"/>
              </a:solidFill>
              <a:latin typeface="+mn-lt"/>
            </a:endParaRPr>
          </a:p>
          <a:p>
            <a:pPr lvl="1" algn="ctr"/>
            <a:endParaRPr lang="en-US" altLang="en-US" sz="2800" i="1" dirty="0">
              <a:solidFill>
                <a:schemeClr val="accent1"/>
              </a:solidFill>
              <a:latin typeface="+mn-lt"/>
            </a:endParaRPr>
          </a:p>
          <a:p>
            <a:pPr lvl="1"/>
            <a:endParaRPr lang="en-US" altLang="en-US" sz="3075" dirty="0">
              <a:solidFill>
                <a:schemeClr val="tx2"/>
              </a:solidFill>
              <a:latin typeface="Avenir Next Demi Bold" panose="020B0703020202020204" pitchFamily="34" charset="0"/>
            </a:endParaRPr>
          </a:p>
          <a:p>
            <a:endParaRPr lang="en-US" sz="3750" dirty="0"/>
          </a:p>
        </p:txBody>
      </p:sp>
      <p:sp>
        <p:nvSpPr>
          <p:cNvPr id="4" name="Subtitle 2"/>
          <p:cNvSpPr>
            <a:spLocks noGrp="1"/>
          </p:cNvSpPr>
          <p:nvPr>
            <p:ph type="title"/>
          </p:nvPr>
        </p:nvSpPr>
        <p:spPr>
          <a:xfrm>
            <a:off x="762000" y="533400"/>
            <a:ext cx="8077200" cy="994172"/>
          </a:xfrm>
        </p:spPr>
        <p:txBody>
          <a:bodyPr>
            <a:noAutofit/>
          </a:bodyPr>
          <a:lstStyle/>
          <a:p>
            <a:pPr algn="ctr"/>
            <a:r>
              <a:rPr lang="en-US" sz="4800" dirty="0" smtClean="0">
                <a:solidFill>
                  <a:schemeClr val="accent3"/>
                </a:solidFill>
                <a:latin typeface="+mn-lt"/>
              </a:rPr>
              <a:t>The 12 </a:t>
            </a:r>
            <a:r>
              <a:rPr lang="en-US" sz="4800" dirty="0" smtClean="0">
                <a:solidFill>
                  <a:schemeClr val="accent3"/>
                </a:solidFill>
                <a:latin typeface="+mn-lt"/>
              </a:rPr>
              <a:t>s</a:t>
            </a:r>
            <a:r>
              <a:rPr lang="en-US" sz="4800" dirty="0" smtClean="0">
                <a:solidFill>
                  <a:schemeClr val="accent3"/>
                </a:solidFill>
                <a:latin typeface="+mn-lt"/>
              </a:rPr>
              <a:t>ectors of a coalition</a:t>
            </a:r>
            <a:endParaRPr lang="en-US" sz="4800" dirty="0">
              <a:solidFill>
                <a:schemeClr val="accent3"/>
              </a:solidFill>
              <a:latin typeface="+mn-lt"/>
            </a:endParaRPr>
          </a:p>
        </p:txBody>
      </p:sp>
      <p:pic>
        <p:nvPicPr>
          <p:cNvPr id="2" name="Picture 1"/>
          <p:cNvPicPr>
            <a:picLocks noChangeAspect="1"/>
          </p:cNvPicPr>
          <p:nvPr/>
        </p:nvPicPr>
        <p:blipFill>
          <a:blip r:embed="rId3"/>
          <a:stretch>
            <a:fillRect/>
          </a:stretch>
        </p:blipFill>
        <p:spPr>
          <a:xfrm>
            <a:off x="1181099" y="1679952"/>
            <a:ext cx="6972300" cy="4922444"/>
          </a:xfrm>
          <a:prstGeom prst="rect">
            <a:avLst/>
          </a:prstGeom>
        </p:spPr>
      </p:pic>
    </p:spTree>
    <p:extLst>
      <p:ext uri="{BB962C8B-B14F-4D97-AF65-F5344CB8AC3E}">
        <p14:creationId xmlns:p14="http://schemas.microsoft.com/office/powerpoint/2010/main" val="3579575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02025" y="6754777"/>
            <a:ext cx="8036131" cy="1173517"/>
          </a:xfrm>
        </p:spPr>
        <p:txBody>
          <a:bodyPr>
            <a:noAutofit/>
          </a:bodyPr>
          <a:lstStyle/>
          <a:p>
            <a:pPr lvl="1" algn="ctr"/>
            <a:endParaRPr lang="en-US" altLang="en-US" sz="2800" i="1" dirty="0">
              <a:solidFill>
                <a:schemeClr val="accent1"/>
              </a:solidFill>
              <a:latin typeface="+mn-lt"/>
            </a:endParaRPr>
          </a:p>
          <a:p>
            <a:pPr lvl="1" algn="ctr"/>
            <a:endParaRPr lang="en-US" altLang="en-US" sz="2800" i="1" dirty="0">
              <a:solidFill>
                <a:schemeClr val="accent1"/>
              </a:solidFill>
              <a:latin typeface="+mn-lt"/>
            </a:endParaRPr>
          </a:p>
          <a:p>
            <a:pPr lvl="1"/>
            <a:endParaRPr lang="en-US" altLang="en-US" sz="3075" dirty="0">
              <a:solidFill>
                <a:schemeClr val="tx2"/>
              </a:solidFill>
              <a:latin typeface="Avenir Next Demi Bold" panose="020B0703020202020204" pitchFamily="34" charset="0"/>
            </a:endParaRPr>
          </a:p>
          <a:p>
            <a:endParaRPr lang="en-US" sz="3750" dirty="0"/>
          </a:p>
        </p:txBody>
      </p:sp>
      <p:sp>
        <p:nvSpPr>
          <p:cNvPr id="4" name="Subtitle 2"/>
          <p:cNvSpPr>
            <a:spLocks noGrp="1"/>
          </p:cNvSpPr>
          <p:nvPr>
            <p:ph type="title"/>
          </p:nvPr>
        </p:nvSpPr>
        <p:spPr>
          <a:xfrm>
            <a:off x="1600200" y="533400"/>
            <a:ext cx="6553199" cy="994172"/>
          </a:xfrm>
        </p:spPr>
        <p:txBody>
          <a:bodyPr>
            <a:noAutofit/>
          </a:bodyPr>
          <a:lstStyle/>
          <a:p>
            <a:pPr algn="ctr"/>
            <a:r>
              <a:rPr lang="en-US" sz="4800" dirty="0" smtClean="0">
                <a:solidFill>
                  <a:schemeClr val="accent3"/>
                </a:solidFill>
                <a:latin typeface="+mn-lt"/>
              </a:rPr>
              <a:t>7 Strategies</a:t>
            </a:r>
            <a:endParaRPr lang="en-US" sz="4800" dirty="0">
              <a:solidFill>
                <a:schemeClr val="accent3"/>
              </a:solidFill>
              <a:latin typeface="+mn-lt"/>
            </a:endParaRPr>
          </a:p>
        </p:txBody>
      </p:sp>
      <p:pic>
        <p:nvPicPr>
          <p:cNvPr id="5" name="Picture 4"/>
          <p:cNvPicPr>
            <a:picLocks noChangeAspect="1"/>
          </p:cNvPicPr>
          <p:nvPr/>
        </p:nvPicPr>
        <p:blipFill>
          <a:blip r:embed="rId3"/>
          <a:stretch>
            <a:fillRect/>
          </a:stretch>
        </p:blipFill>
        <p:spPr>
          <a:xfrm>
            <a:off x="304800" y="1661010"/>
            <a:ext cx="8716239" cy="3815865"/>
          </a:xfrm>
          <a:prstGeom prst="rect">
            <a:avLst/>
          </a:prstGeom>
        </p:spPr>
      </p:pic>
    </p:spTree>
    <p:extLst>
      <p:ext uri="{BB962C8B-B14F-4D97-AF65-F5344CB8AC3E}">
        <p14:creationId xmlns:p14="http://schemas.microsoft.com/office/powerpoint/2010/main" val="505155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02025" y="6754777"/>
            <a:ext cx="8036131" cy="1173517"/>
          </a:xfrm>
        </p:spPr>
        <p:txBody>
          <a:bodyPr>
            <a:noAutofit/>
          </a:bodyPr>
          <a:lstStyle/>
          <a:p>
            <a:pPr lvl="1" algn="ctr"/>
            <a:endParaRPr lang="en-US" altLang="en-US" sz="2800" i="1" dirty="0">
              <a:solidFill>
                <a:schemeClr val="accent1"/>
              </a:solidFill>
              <a:latin typeface="+mn-lt"/>
            </a:endParaRPr>
          </a:p>
          <a:p>
            <a:pPr lvl="1" algn="ctr"/>
            <a:endParaRPr lang="en-US" altLang="en-US" sz="2800" i="1" dirty="0">
              <a:solidFill>
                <a:schemeClr val="accent1"/>
              </a:solidFill>
              <a:latin typeface="+mn-lt"/>
            </a:endParaRPr>
          </a:p>
          <a:p>
            <a:pPr lvl="1"/>
            <a:endParaRPr lang="en-US" altLang="en-US" sz="3075" dirty="0">
              <a:solidFill>
                <a:schemeClr val="tx2"/>
              </a:solidFill>
              <a:latin typeface="Avenir Next Demi Bold" panose="020B0703020202020204" pitchFamily="34" charset="0"/>
            </a:endParaRPr>
          </a:p>
          <a:p>
            <a:endParaRPr lang="en-US" sz="3750" dirty="0"/>
          </a:p>
        </p:txBody>
      </p:sp>
      <p:sp>
        <p:nvSpPr>
          <p:cNvPr id="4" name="Subtitle 2"/>
          <p:cNvSpPr>
            <a:spLocks noGrp="1"/>
          </p:cNvSpPr>
          <p:nvPr>
            <p:ph type="title"/>
          </p:nvPr>
        </p:nvSpPr>
        <p:spPr>
          <a:xfrm>
            <a:off x="1066800" y="533400"/>
            <a:ext cx="7086599" cy="994172"/>
          </a:xfrm>
        </p:spPr>
        <p:txBody>
          <a:bodyPr>
            <a:noAutofit/>
          </a:bodyPr>
          <a:lstStyle/>
          <a:p>
            <a:pPr algn="ctr"/>
            <a:r>
              <a:rPr lang="en-US" sz="4800" dirty="0" smtClean="0">
                <a:solidFill>
                  <a:schemeClr val="accent3"/>
                </a:solidFill>
                <a:latin typeface="+mn-lt"/>
              </a:rPr>
              <a:t>Strategic Planning Framework (SPF) model</a:t>
            </a:r>
            <a:endParaRPr lang="en-US" sz="4800" dirty="0">
              <a:solidFill>
                <a:schemeClr val="accent3"/>
              </a:solidFill>
              <a:latin typeface="+mn-lt"/>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4600" y="2362200"/>
            <a:ext cx="4188213" cy="4095960"/>
          </a:xfrm>
          <a:prstGeom prst="rect">
            <a:avLst/>
          </a:prstGeom>
        </p:spPr>
      </p:pic>
    </p:spTree>
    <p:extLst>
      <p:ext uri="{BB962C8B-B14F-4D97-AF65-F5344CB8AC3E}">
        <p14:creationId xmlns:p14="http://schemas.microsoft.com/office/powerpoint/2010/main" val="2587745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000000"/>
      </a:dk1>
      <a:lt1>
        <a:srgbClr val="FFFFFF"/>
      </a:lt1>
      <a:dk2>
        <a:srgbClr val="386DFF"/>
      </a:dk2>
      <a:lt2>
        <a:srgbClr val="EEECE1"/>
      </a:lt2>
      <a:accent1>
        <a:srgbClr val="2AD891"/>
      </a:accent1>
      <a:accent2>
        <a:srgbClr val="DF5434"/>
      </a:accent2>
      <a:accent3>
        <a:srgbClr val="3828BD"/>
      </a:accent3>
      <a:accent4>
        <a:srgbClr val="FFCE08"/>
      </a:accent4>
      <a:accent5>
        <a:srgbClr val="716F6F"/>
      </a:accent5>
      <a:accent6>
        <a:srgbClr val="EB419F"/>
      </a:accent6>
      <a:hlink>
        <a:srgbClr val="EB419F"/>
      </a:hlink>
      <a:folHlink>
        <a:srgbClr val="EB419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TM03090430[[fn=Banded]]</Template>
  <TotalTime>2352</TotalTime>
  <Words>667</Words>
  <Application>Microsoft Office PowerPoint</Application>
  <PresentationFormat>On-screen Show (4:3)</PresentationFormat>
  <Paragraphs>89</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Black</vt:lpstr>
      <vt:lpstr>Avenir Next Demi Bold</vt:lpstr>
      <vt:lpstr>Baskerville Old Face</vt:lpstr>
      <vt:lpstr>Calibri</vt:lpstr>
      <vt:lpstr>Office Theme</vt:lpstr>
      <vt:lpstr>   Why a Substance Use Prevention Coalition?  </vt:lpstr>
      <vt:lpstr>Relationship to community concerns</vt:lpstr>
      <vt:lpstr>Continuum</vt:lpstr>
      <vt:lpstr>The coalition approach</vt:lpstr>
      <vt:lpstr>The 12 sectors of a coalition</vt:lpstr>
      <vt:lpstr>7 Strategies</vt:lpstr>
      <vt:lpstr>Strategic Planning Framework (SPF) model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Bruemmer</dc:creator>
  <cp:lastModifiedBy>Margaret Watt</cp:lastModifiedBy>
  <cp:revision>453</cp:revision>
  <cp:lastPrinted>2020-09-30T17:48:42Z</cp:lastPrinted>
  <dcterms:created xsi:type="dcterms:W3CDTF">2015-06-29T12:48:18Z</dcterms:created>
  <dcterms:modified xsi:type="dcterms:W3CDTF">2020-09-30T17:55:53Z</dcterms:modified>
</cp:coreProperties>
</file>