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4"/>
  </p:notesMasterIdLst>
  <p:sldIdLst>
    <p:sldId id="402" r:id="rId2"/>
    <p:sldId id="463" r:id="rId3"/>
    <p:sldId id="478" r:id="rId4"/>
    <p:sldId id="475" r:id="rId5"/>
    <p:sldId id="473" r:id="rId6"/>
    <p:sldId id="474" r:id="rId7"/>
    <p:sldId id="477" r:id="rId8"/>
    <p:sldId id="479" r:id="rId9"/>
    <p:sldId id="470" r:id="rId10"/>
    <p:sldId id="466" r:id="rId11"/>
    <p:sldId id="462" r:id="rId12"/>
    <p:sldId id="476" r:id="rId13"/>
  </p:sldIdLst>
  <p:sldSz cx="9144000" cy="6858000" type="screen4x3"/>
  <p:notesSz cx="9388475" cy="71024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Bruemmer" initials="" lastIdx="5" clrIdx="0"/>
  <p:cmAuthor id="7" name="Carrie Chatterson" initials="" lastIdx="0" clrIdx="7"/>
  <p:cmAuthor id="1" name="" initials="" lastIdx="5" clrIdx="1"/>
  <p:cmAuthor id="8" name="Tara Criscuolo" initials="TC" lastIdx="60" clrIdx="8"/>
  <p:cmAuthor id="2" name="Jeff Bruemmer" initials="JAB" lastIdx="10" clrIdx="2"/>
  <p:cmAuthor id="9" name="Michele Greco" initials="MG" lastIdx="31" clrIdx="9">
    <p:extLst/>
  </p:cmAuthor>
  <p:cmAuthor id="3" name="Rob Chatterson" initials="RC" lastIdx="0" clrIdx="3"/>
  <p:cmAuthor id="10" name="Marlena Schlattmann" initials="MS" lastIdx="4" clrIdx="10">
    <p:extLst/>
  </p:cmAuthor>
  <p:cmAuthor id="4" name="Stephanie Coggin" initials="SC" lastIdx="4" clrIdx="4"/>
  <p:cmAuthor id="5" name="Rob Chatterson" initials="" lastIdx="0" clrIdx="5"/>
  <p:cmAuthor id="6" name="Jonathan Dozier-Ezell" initials="JDE"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7120" autoAdjust="0"/>
    <p:restoredTop sz="88095" autoAdjust="0"/>
  </p:normalViewPr>
  <p:slideViewPr>
    <p:cSldViewPr showGuides="1">
      <p:cViewPr varScale="1">
        <p:scale>
          <a:sx n="59" d="100"/>
          <a:sy n="59" d="100"/>
        </p:scale>
        <p:origin x="107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110" d="100"/>
          <a:sy n="110" d="100"/>
        </p:scale>
        <p:origin x="64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4068338" cy="355123"/>
          </a:xfrm>
          <a:prstGeom prst="rect">
            <a:avLst/>
          </a:prstGeom>
          <a:noFill/>
          <a:ln>
            <a:noFill/>
          </a:ln>
        </p:spPr>
        <p:txBody>
          <a:bodyPr lIns="94213" tIns="94213" rIns="94213" bIns="94213" anchor="t" anchorCtr="0"/>
          <a:lstStyle>
            <a:lvl1pPr marL="0" marR="0" indent="0" algn="l" rtl="0">
              <a:spcBef>
                <a:spcPts val="0"/>
              </a:spcBef>
              <a:defRPr/>
            </a:lvl1pPr>
            <a:lvl2pPr marL="471145" marR="0" indent="0" algn="l" rtl="0">
              <a:spcBef>
                <a:spcPts val="0"/>
              </a:spcBef>
              <a:defRPr/>
            </a:lvl2pPr>
            <a:lvl3pPr marL="942289" marR="0" indent="0" algn="l" rtl="0">
              <a:spcBef>
                <a:spcPts val="0"/>
              </a:spcBef>
              <a:defRPr/>
            </a:lvl3pPr>
            <a:lvl4pPr marL="1413434" marR="0" indent="0" algn="l" rtl="0">
              <a:spcBef>
                <a:spcPts val="0"/>
              </a:spcBef>
              <a:defRPr/>
            </a:lvl4pPr>
            <a:lvl5pPr marL="1884578" marR="0" indent="0" algn="l" rtl="0">
              <a:spcBef>
                <a:spcPts val="0"/>
              </a:spcBef>
              <a:defRPr/>
            </a:lvl5pPr>
            <a:lvl6pPr marL="2355723" marR="0" indent="0" algn="l" rtl="0">
              <a:spcBef>
                <a:spcPts val="0"/>
              </a:spcBef>
              <a:defRPr/>
            </a:lvl6pPr>
            <a:lvl7pPr marL="2826868" marR="0" indent="0" algn="l" rtl="0">
              <a:spcBef>
                <a:spcPts val="0"/>
              </a:spcBef>
              <a:defRPr/>
            </a:lvl7pPr>
            <a:lvl8pPr marL="3298012" marR="0" indent="0" algn="l" rtl="0">
              <a:spcBef>
                <a:spcPts val="0"/>
              </a:spcBef>
              <a:defRPr/>
            </a:lvl8pPr>
            <a:lvl9pPr marL="3769157" marR="0" indent="0" algn="l" rtl="0">
              <a:spcBef>
                <a:spcPts val="0"/>
              </a:spcBef>
              <a:defRPr/>
            </a:lvl9pPr>
          </a:lstStyle>
          <a:p>
            <a:endParaRPr/>
          </a:p>
        </p:txBody>
      </p:sp>
      <p:sp>
        <p:nvSpPr>
          <p:cNvPr id="3" name="Shape 3"/>
          <p:cNvSpPr txBox="1">
            <a:spLocks noGrp="1"/>
          </p:cNvSpPr>
          <p:nvPr>
            <p:ph type="dt" idx="10"/>
          </p:nvPr>
        </p:nvSpPr>
        <p:spPr>
          <a:xfrm>
            <a:off x="5318506" y="0"/>
            <a:ext cx="4068338" cy="355123"/>
          </a:xfrm>
          <a:prstGeom prst="rect">
            <a:avLst/>
          </a:prstGeom>
          <a:noFill/>
          <a:ln>
            <a:noFill/>
          </a:ln>
        </p:spPr>
        <p:txBody>
          <a:bodyPr lIns="94213" tIns="94213" rIns="94213" bIns="94213" anchor="t" anchorCtr="0"/>
          <a:lstStyle>
            <a:lvl1pPr marL="0" marR="0" indent="0" algn="r" rtl="0">
              <a:spcBef>
                <a:spcPts val="0"/>
              </a:spcBef>
              <a:defRPr/>
            </a:lvl1pPr>
            <a:lvl2pPr marL="471145" marR="0" indent="0" algn="l" rtl="0">
              <a:spcBef>
                <a:spcPts val="0"/>
              </a:spcBef>
              <a:defRPr/>
            </a:lvl2pPr>
            <a:lvl3pPr marL="942289" marR="0" indent="0" algn="l" rtl="0">
              <a:spcBef>
                <a:spcPts val="0"/>
              </a:spcBef>
              <a:defRPr/>
            </a:lvl3pPr>
            <a:lvl4pPr marL="1413434" marR="0" indent="0" algn="l" rtl="0">
              <a:spcBef>
                <a:spcPts val="0"/>
              </a:spcBef>
              <a:defRPr/>
            </a:lvl4pPr>
            <a:lvl5pPr marL="1884578" marR="0" indent="0" algn="l" rtl="0">
              <a:spcBef>
                <a:spcPts val="0"/>
              </a:spcBef>
              <a:defRPr/>
            </a:lvl5pPr>
            <a:lvl6pPr marL="2355723" marR="0" indent="0" algn="l" rtl="0">
              <a:spcBef>
                <a:spcPts val="0"/>
              </a:spcBef>
              <a:defRPr/>
            </a:lvl6pPr>
            <a:lvl7pPr marL="2826868" marR="0" indent="0" algn="l" rtl="0">
              <a:spcBef>
                <a:spcPts val="0"/>
              </a:spcBef>
              <a:defRPr/>
            </a:lvl7pPr>
            <a:lvl8pPr marL="3298012" marR="0" indent="0" algn="l" rtl="0">
              <a:spcBef>
                <a:spcPts val="0"/>
              </a:spcBef>
              <a:defRPr/>
            </a:lvl8pPr>
            <a:lvl9pPr marL="3769157" marR="0" indent="0" algn="l" rtl="0">
              <a:spcBef>
                <a:spcPts val="0"/>
              </a:spcBef>
              <a:defRPr/>
            </a:lvl9pPr>
          </a:lstStyle>
          <a:p>
            <a:endParaRPr/>
          </a:p>
        </p:txBody>
      </p:sp>
      <p:sp>
        <p:nvSpPr>
          <p:cNvPr id="4" name="Shape 4"/>
          <p:cNvSpPr>
            <a:spLocks noGrp="1" noRot="1" noChangeAspect="1"/>
          </p:cNvSpPr>
          <p:nvPr>
            <p:ph type="sldImg" idx="3"/>
          </p:nvPr>
        </p:nvSpPr>
        <p:spPr>
          <a:xfrm>
            <a:off x="2919413" y="533400"/>
            <a:ext cx="3549650" cy="26622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938848" y="3373676"/>
            <a:ext cx="7510780" cy="3196113"/>
          </a:xfrm>
          <a:prstGeom prst="rect">
            <a:avLst/>
          </a:prstGeom>
          <a:noFill/>
          <a:ln>
            <a:noFill/>
          </a:ln>
        </p:spPr>
        <p:txBody>
          <a:bodyPr lIns="94213" tIns="94213" rIns="94213" bIns="94213"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6745707"/>
            <a:ext cx="4068338" cy="355123"/>
          </a:xfrm>
          <a:prstGeom prst="rect">
            <a:avLst/>
          </a:prstGeom>
          <a:noFill/>
          <a:ln>
            <a:noFill/>
          </a:ln>
        </p:spPr>
        <p:txBody>
          <a:bodyPr lIns="94213" tIns="94213" rIns="94213" bIns="94213" anchor="b" anchorCtr="0"/>
          <a:lstStyle>
            <a:lvl1pPr marL="0" marR="0" indent="0" algn="l" rtl="0">
              <a:spcBef>
                <a:spcPts val="0"/>
              </a:spcBef>
              <a:defRPr/>
            </a:lvl1pPr>
            <a:lvl2pPr marL="471145" marR="0" indent="0" algn="l" rtl="0">
              <a:spcBef>
                <a:spcPts val="0"/>
              </a:spcBef>
              <a:defRPr/>
            </a:lvl2pPr>
            <a:lvl3pPr marL="942289" marR="0" indent="0" algn="l" rtl="0">
              <a:spcBef>
                <a:spcPts val="0"/>
              </a:spcBef>
              <a:defRPr/>
            </a:lvl3pPr>
            <a:lvl4pPr marL="1413434" marR="0" indent="0" algn="l" rtl="0">
              <a:spcBef>
                <a:spcPts val="0"/>
              </a:spcBef>
              <a:defRPr/>
            </a:lvl4pPr>
            <a:lvl5pPr marL="1884578" marR="0" indent="0" algn="l" rtl="0">
              <a:spcBef>
                <a:spcPts val="0"/>
              </a:spcBef>
              <a:defRPr/>
            </a:lvl5pPr>
            <a:lvl6pPr marL="2355723" marR="0" indent="0" algn="l" rtl="0">
              <a:spcBef>
                <a:spcPts val="0"/>
              </a:spcBef>
              <a:defRPr/>
            </a:lvl6pPr>
            <a:lvl7pPr marL="2826868" marR="0" indent="0" algn="l" rtl="0">
              <a:spcBef>
                <a:spcPts val="0"/>
              </a:spcBef>
              <a:defRPr/>
            </a:lvl7pPr>
            <a:lvl8pPr marL="3298012" marR="0" indent="0" algn="l" rtl="0">
              <a:spcBef>
                <a:spcPts val="0"/>
              </a:spcBef>
              <a:defRPr/>
            </a:lvl8pPr>
            <a:lvl9pPr marL="3769157" marR="0" indent="0" algn="l" rtl="0">
              <a:spcBef>
                <a:spcPts val="0"/>
              </a:spcBef>
              <a:defRPr/>
            </a:lvl9pPr>
          </a:lstStyle>
          <a:p>
            <a:endParaRPr/>
          </a:p>
        </p:txBody>
      </p:sp>
      <p:sp>
        <p:nvSpPr>
          <p:cNvPr id="7" name="Shape 7"/>
          <p:cNvSpPr txBox="1">
            <a:spLocks noGrp="1"/>
          </p:cNvSpPr>
          <p:nvPr>
            <p:ph type="sldNum" idx="12"/>
          </p:nvPr>
        </p:nvSpPr>
        <p:spPr>
          <a:xfrm>
            <a:off x="5318506" y="6745707"/>
            <a:ext cx="4068338" cy="355123"/>
          </a:xfrm>
          <a:prstGeom prst="rect">
            <a:avLst/>
          </a:prstGeom>
          <a:noFill/>
          <a:ln>
            <a:noFill/>
          </a:ln>
        </p:spPr>
        <p:txBody>
          <a:bodyPr lIns="94213" tIns="47094" rIns="94213" bIns="47094"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24053554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r>
              <a:rPr lang="en-US" dirty="0" smtClean="0"/>
              <a:t>Relate</a:t>
            </a:r>
            <a:r>
              <a:rPr lang="en-US" baseline="0" dirty="0" smtClean="0"/>
              <a:t> to responses: one thing you wish you could change about substance use in Westport.</a:t>
            </a:r>
          </a:p>
          <a:p>
            <a:r>
              <a:rPr lang="en-US" baseline="0" dirty="0" smtClean="0"/>
              <a:t>Can you change it by yourself?</a:t>
            </a:r>
          </a:p>
          <a:p>
            <a:r>
              <a:rPr lang="en-US" baseline="0" dirty="0" smtClean="0"/>
              <a:t>It all starts with a coalition to create community change. (</a:t>
            </a:r>
            <a:r>
              <a:rPr lang="en-US" baseline="0" dirty="0" err="1" smtClean="0"/>
              <a:t>eg</a:t>
            </a:r>
            <a:r>
              <a:rPr lang="en-US" baseline="0" dirty="0" smtClean="0"/>
              <a:t>, elections!)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31DC067-142B-4796-A32C-FAB0E3DA98A0}" type="slidenum">
              <a:rPr lang="en-US" smtClean="0"/>
              <a:t>1</a:t>
            </a:fld>
            <a:endParaRPr lang="en-US"/>
          </a:p>
        </p:txBody>
      </p:sp>
    </p:spTree>
    <p:extLst>
      <p:ext uri="{BB962C8B-B14F-4D97-AF65-F5344CB8AC3E}">
        <p14:creationId xmlns:p14="http://schemas.microsoft.com/office/powerpoint/2010/main" val="396119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r>
              <a:rPr lang="en-US" baseline="0" dirty="0" smtClean="0"/>
              <a:t>Relate to mission statement  - working together</a:t>
            </a:r>
          </a:p>
          <a:p>
            <a:endParaRPr lang="en-US" baseline="0" dirty="0" smtClean="0"/>
          </a:p>
          <a:p>
            <a:r>
              <a:rPr lang="en-US" baseline="0" dirty="0" smtClean="0"/>
              <a:t>Fish in a dirty pond, covered in sludge, fins can’t move, drowning. Take it out and clean its scales off and put it back. </a:t>
            </a:r>
          </a:p>
          <a:p>
            <a:r>
              <a:rPr lang="en-US" baseline="0" dirty="0" smtClean="0"/>
              <a:t>Add water purifier tablets. </a:t>
            </a:r>
          </a:p>
          <a:p>
            <a:r>
              <a:rPr lang="en-US" baseline="0" dirty="0" smtClean="0"/>
              <a:t>Clean upstream! </a:t>
            </a:r>
          </a:p>
          <a:p>
            <a:endParaRPr lang="en-US" baseline="0" dirty="0" smtClean="0"/>
          </a:p>
          <a:p>
            <a:r>
              <a:rPr lang="en-US" baseline="0" dirty="0" smtClean="0"/>
              <a:t>Fish = youth</a:t>
            </a:r>
          </a:p>
          <a:p>
            <a:r>
              <a:rPr lang="en-US" baseline="0" dirty="0" smtClean="0"/>
              <a:t>Water = school, home, houses of worship, </a:t>
            </a:r>
            <a:r>
              <a:rPr lang="en-US" baseline="0" dirty="0" err="1" smtClean="0"/>
              <a:t>extracurriculars</a:t>
            </a:r>
            <a:r>
              <a:rPr lang="en-US" baseline="0" dirty="0" smtClean="0"/>
              <a:t>, neighborhood </a:t>
            </a:r>
          </a:p>
          <a:p>
            <a:r>
              <a:rPr lang="en-US" baseline="0" dirty="0" smtClean="0"/>
              <a:t>Environment = town’s culture, institutions, laws, enforcement </a:t>
            </a:r>
          </a:p>
          <a:p>
            <a:endParaRPr lang="en-US" baseline="0" dirty="0" smtClean="0"/>
          </a:p>
          <a:p>
            <a:r>
              <a:rPr lang="en-US" baseline="0" dirty="0" smtClean="0"/>
              <a:t>All these groups need to be around the table b/c they each have a different experience, perspective, and impact. They can each inform on what is happening, what might work, what the needs are. And there are some things that cannot be done with one group only! </a:t>
            </a:r>
            <a:endParaRPr lang="en-US" baseline="0" dirty="0"/>
          </a:p>
        </p:txBody>
      </p:sp>
      <p:sp>
        <p:nvSpPr>
          <p:cNvPr id="4" name="Slide Number Placeholder 3"/>
          <p:cNvSpPr>
            <a:spLocks noGrp="1"/>
          </p:cNvSpPr>
          <p:nvPr>
            <p:ph type="sldNum" sz="quarter" idx="10"/>
          </p:nvPr>
        </p:nvSpPr>
        <p:spPr/>
        <p:txBody>
          <a:bodyPr/>
          <a:lstStyle/>
          <a:p>
            <a:fld id="{831DC067-142B-4796-A32C-FAB0E3DA98A0}" type="slidenum">
              <a:rPr lang="en-US" smtClean="0"/>
              <a:t>10</a:t>
            </a:fld>
            <a:endParaRPr lang="en-US"/>
          </a:p>
        </p:txBody>
      </p:sp>
    </p:spTree>
    <p:extLst>
      <p:ext uri="{BB962C8B-B14F-4D97-AF65-F5344CB8AC3E}">
        <p14:creationId xmlns:p14="http://schemas.microsoft.com/office/powerpoint/2010/main" val="72562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r>
              <a:rPr lang="en-US" baseline="0" dirty="0" smtClean="0"/>
              <a:t>Plus people in recovery</a:t>
            </a:r>
          </a:p>
          <a:p>
            <a:r>
              <a:rPr lang="en-US" baseline="0" dirty="0" smtClean="0"/>
              <a:t>Multiple people from each sector are welcome, b/c need different perspectives – also HS vs MS or ES; or </a:t>
            </a:r>
          </a:p>
          <a:p>
            <a:endParaRPr lang="en-US" baseline="0" dirty="0" smtClean="0"/>
          </a:p>
          <a:p>
            <a:r>
              <a:rPr lang="en-US" baseline="0" dirty="0" smtClean="0"/>
              <a:t>Who’s here today? Who’s not? (media)</a:t>
            </a:r>
          </a:p>
          <a:p>
            <a:r>
              <a:rPr lang="en-US" baseline="0" dirty="0" smtClean="0"/>
              <a:t>What demographic groups could we have (Indian…?) </a:t>
            </a:r>
          </a:p>
          <a:p>
            <a:r>
              <a:rPr lang="en-US" baseline="0" dirty="0" smtClean="0"/>
              <a:t>Think about who you know!</a:t>
            </a:r>
            <a:endParaRPr lang="en-US" baseline="0" dirty="0"/>
          </a:p>
        </p:txBody>
      </p:sp>
      <p:sp>
        <p:nvSpPr>
          <p:cNvPr id="4" name="Slide Number Placeholder 3"/>
          <p:cNvSpPr>
            <a:spLocks noGrp="1"/>
          </p:cNvSpPr>
          <p:nvPr>
            <p:ph type="sldNum" sz="quarter" idx="10"/>
          </p:nvPr>
        </p:nvSpPr>
        <p:spPr/>
        <p:txBody>
          <a:bodyPr/>
          <a:lstStyle/>
          <a:p>
            <a:fld id="{831DC067-142B-4796-A32C-FAB0E3DA98A0}" type="slidenum">
              <a:rPr lang="en-US" smtClean="0"/>
              <a:t>11</a:t>
            </a:fld>
            <a:endParaRPr lang="en-US"/>
          </a:p>
        </p:txBody>
      </p:sp>
    </p:spTree>
    <p:extLst>
      <p:ext uri="{BB962C8B-B14F-4D97-AF65-F5344CB8AC3E}">
        <p14:creationId xmlns:p14="http://schemas.microsoft.com/office/powerpoint/2010/main" val="3506441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r>
              <a:rPr lang="en-US" baseline="0" dirty="0" smtClean="0"/>
              <a:t>So what does a coalition do to create change? It uses the SPF model to go through a number of steps (which we’ll see in a minute) and ultimately develops a strategic plan and </a:t>
            </a:r>
            <a:r>
              <a:rPr lang="en-US" baseline="0" dirty="0" err="1" smtClean="0"/>
              <a:t>workplan</a:t>
            </a:r>
            <a:r>
              <a:rPr lang="en-US" baseline="0" dirty="0" smtClean="0"/>
              <a:t>. The strategic plan involves identifying a mix of individual &amp; environmental strategies to address the local conditions that underlie the problem we’re trying to address. </a:t>
            </a:r>
          </a:p>
          <a:p>
            <a:endParaRPr lang="en-US" baseline="0" dirty="0" smtClean="0"/>
          </a:p>
          <a:p>
            <a:r>
              <a:rPr lang="en-US" baseline="0" dirty="0" smtClean="0"/>
              <a:t>Individual vs environmental strategies</a:t>
            </a:r>
          </a:p>
          <a:p>
            <a:r>
              <a:rPr lang="en-US" baseline="0" dirty="0" smtClean="0"/>
              <a:t>-Which strategies are most effective for an individual person? </a:t>
            </a:r>
          </a:p>
          <a:p>
            <a:r>
              <a:rPr lang="en-US" baseline="0" dirty="0" smtClean="0"/>
              <a:t>-Which are most effective on the community level?</a:t>
            </a:r>
          </a:p>
          <a:p>
            <a:r>
              <a:rPr lang="en-US" baseline="0" dirty="0" smtClean="0"/>
              <a:t>Which require the greatest effort to be implemented? </a:t>
            </a:r>
          </a:p>
          <a:p>
            <a:endParaRPr lang="en-US" baseline="0" dirty="0" smtClean="0"/>
          </a:p>
          <a:p>
            <a:r>
              <a:rPr lang="en-US" baseline="0" dirty="0" smtClean="0"/>
              <a:t>Let’s look at examples of what’s been done here in town related to each strategy. Let’s use vaping as the example. </a:t>
            </a:r>
          </a:p>
          <a:p>
            <a:endParaRPr lang="en-US" baseline="0" dirty="0" smtClean="0"/>
          </a:p>
          <a:p>
            <a:r>
              <a:rPr lang="en-US" baseline="0" dirty="0" smtClean="0"/>
              <a:t>Who was providing information about vaping over the last couple of years in the community? To whom?  </a:t>
            </a:r>
          </a:p>
          <a:p>
            <a:r>
              <a:rPr lang="en-US" baseline="0" dirty="0" smtClean="0"/>
              <a:t>Who was building kids’ skills? Parents’? </a:t>
            </a:r>
          </a:p>
          <a:p>
            <a:r>
              <a:rPr lang="en-US" baseline="0" dirty="0" smtClean="0"/>
              <a:t>Who was changing the physical design (e.g., packaging)? </a:t>
            </a:r>
          </a:p>
          <a:p>
            <a:r>
              <a:rPr lang="en-US" baseline="0" dirty="0" smtClean="0"/>
              <a:t>Providing support (</a:t>
            </a:r>
            <a:r>
              <a:rPr lang="en-US" baseline="0" dirty="0" err="1" smtClean="0"/>
              <a:t>eg</a:t>
            </a:r>
            <a:r>
              <a:rPr lang="en-US" baseline="0" dirty="0" smtClean="0"/>
              <a:t> cessation)?</a:t>
            </a:r>
          </a:p>
          <a:p>
            <a:r>
              <a:rPr lang="en-US" baseline="0" dirty="0" smtClean="0"/>
              <a:t>Changing access (</a:t>
            </a:r>
            <a:r>
              <a:rPr lang="en-US" baseline="0" dirty="0" err="1" smtClean="0"/>
              <a:t>eg</a:t>
            </a:r>
            <a:r>
              <a:rPr lang="en-US" baseline="0" dirty="0" smtClean="0"/>
              <a:t> smoke detectors)? </a:t>
            </a:r>
          </a:p>
          <a:p>
            <a:r>
              <a:rPr lang="en-US" baseline="0" dirty="0" smtClean="0"/>
              <a:t>Changing consequences (citations, OSS vs ISS vs JRB referral)? </a:t>
            </a:r>
          </a:p>
          <a:p>
            <a:endParaRPr lang="en-US" baseline="0" dirty="0" smtClean="0"/>
          </a:p>
          <a:p>
            <a:r>
              <a:rPr lang="en-US" baseline="0" dirty="0" smtClean="0"/>
              <a:t>Which sectors did those things: parents? Schools? Nonprofits? </a:t>
            </a:r>
          </a:p>
          <a:p>
            <a:r>
              <a:rPr lang="en-US" baseline="0" dirty="0" smtClean="0"/>
              <a:t>Our coalition should have those people at the table. And our coalition can work to address the areas no one else is. </a:t>
            </a:r>
            <a:r>
              <a:rPr lang="en-US" baseline="0" dirty="0" smtClean="0">
                <a:sym typeface="Wingdings" panose="05000000000000000000" pitchFamily="2" charset="2"/>
              </a:rPr>
              <a:t> PLAN</a:t>
            </a:r>
            <a:endParaRPr lang="en-US" baseline="0" dirty="0" smtClean="0"/>
          </a:p>
          <a:p>
            <a:endParaRPr lang="en-US" baseline="0" dirty="0" smtClean="0"/>
          </a:p>
          <a:p>
            <a:r>
              <a:rPr lang="en-US" baseline="0" dirty="0" smtClean="0"/>
              <a:t>Usually individual strategies are being carried out by various groups and partners in town. These partners should all be members at the coalition table and their work should be amplified/ promoted / coordinated as appropriate, with gaps being identified. But the coalition’s main focus is the environmental strategies that require many sectors working together, because that’s what no one group (parents, schools…) can do by itself.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31DC067-142B-4796-A32C-FAB0E3DA98A0}" type="slidenum">
              <a:rPr lang="en-US" smtClean="0"/>
              <a:t>12</a:t>
            </a:fld>
            <a:endParaRPr lang="en-US"/>
          </a:p>
        </p:txBody>
      </p:sp>
    </p:spTree>
    <p:extLst>
      <p:ext uri="{BB962C8B-B14F-4D97-AF65-F5344CB8AC3E}">
        <p14:creationId xmlns:p14="http://schemas.microsoft.com/office/powerpoint/2010/main" val="89107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r>
              <a:rPr lang="en-US" baseline="0" dirty="0" smtClean="0"/>
              <a:t>How do we get to that point? </a:t>
            </a:r>
          </a:p>
          <a:p>
            <a:endParaRPr lang="en-US" baseline="0" dirty="0" smtClean="0"/>
          </a:p>
          <a:p>
            <a:endParaRPr lang="en-US" baseline="0" dirty="0" smtClean="0"/>
          </a:p>
          <a:p>
            <a:r>
              <a:rPr lang="en-US" baseline="0" dirty="0" smtClean="0"/>
              <a:t>1 strategy isn’t enough to create real change. For example, if we want to reduce or stop people from vaping marijuana, is it enough to provide support groups for people who are using it? </a:t>
            </a:r>
          </a:p>
          <a:p>
            <a:endParaRPr lang="en-US" baseline="0" dirty="0" smtClean="0"/>
          </a:p>
          <a:p>
            <a:r>
              <a:rPr lang="en-US" baseline="0" dirty="0" smtClean="0"/>
              <a:t>When a coalition is small, there’s only capacity to do a few individual programs, but not to have a comprehensive strategy.  That’s why this year our LPC grant from the state includes a focus on building the coalition and its capacity so that we’ll be better positioned to do more in future. It also includes a focus on vaping. </a:t>
            </a:r>
          </a:p>
          <a:p>
            <a:endParaRPr lang="en-US" baseline="0" dirty="0" smtClean="0"/>
          </a:p>
          <a:p>
            <a:r>
              <a:rPr lang="en-US" baseline="0" dirty="0" smtClean="0"/>
              <a:t>[Westport gets just over $5000 from the state for prevention work. We tried to get the PFS grant for Westport-Weston this year but were unsuccessful. ]</a:t>
            </a:r>
          </a:p>
          <a:p>
            <a:endParaRPr lang="en-US" baseline="0" dirty="0" smtClean="0"/>
          </a:p>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831DC067-142B-4796-A32C-FAB0E3DA98A0}" type="slidenum">
              <a:rPr lang="en-US" smtClean="0"/>
              <a:t>2</a:t>
            </a:fld>
            <a:endParaRPr lang="en-US"/>
          </a:p>
        </p:txBody>
      </p:sp>
    </p:spTree>
    <p:extLst>
      <p:ext uri="{BB962C8B-B14F-4D97-AF65-F5344CB8AC3E}">
        <p14:creationId xmlns:p14="http://schemas.microsoft.com/office/powerpoint/2010/main" val="192215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r>
              <a:rPr lang="en-US" baseline="0" dirty="0" smtClean="0"/>
              <a:t>SPF planning &amp; development of logic model &amp; strategic plan the CADCA / DFC way:</a:t>
            </a:r>
          </a:p>
          <a:p>
            <a:endParaRPr lang="en-US" baseline="0" dirty="0" smtClean="0"/>
          </a:p>
          <a:p>
            <a:pPr marL="228600" indent="-228600">
              <a:buAutoNum type="arabicParenBoth"/>
            </a:pPr>
            <a:r>
              <a:rPr lang="en-US" baseline="0" dirty="0" smtClean="0"/>
              <a:t>Use the assessment data to pick 2 priority substances. </a:t>
            </a:r>
          </a:p>
          <a:p>
            <a:pPr marL="228600" indent="-228600">
              <a:buAutoNum type="arabicParenBoth"/>
            </a:pPr>
            <a:r>
              <a:rPr lang="en-US" baseline="0" dirty="0" smtClean="0"/>
              <a:t>For each, create a problem statement in the most basic possible terms: Middle </a:t>
            </a:r>
            <a:r>
              <a:rPr lang="en-US" baseline="0" dirty="0" err="1" smtClean="0"/>
              <a:t>schoolers</a:t>
            </a:r>
            <a:r>
              <a:rPr lang="en-US" baseline="0" dirty="0" smtClean="0"/>
              <a:t> are drinking. Adults are driving drunk. Teens are binge drinking. High </a:t>
            </a:r>
            <a:r>
              <a:rPr lang="en-US" baseline="0" dirty="0" err="1" smtClean="0"/>
              <a:t>schoolers</a:t>
            </a:r>
            <a:r>
              <a:rPr lang="en-US" baseline="0" dirty="0" smtClean="0"/>
              <a:t> are using marijuana.</a:t>
            </a:r>
          </a:p>
          <a:p>
            <a:pPr marL="228600" indent="-228600">
              <a:buAutoNum type="arabicParenBoth"/>
            </a:pPr>
            <a:r>
              <a:rPr lang="en-US" baseline="0" dirty="0" smtClean="0"/>
              <a:t>Build a logic model (see next slide). </a:t>
            </a:r>
          </a:p>
          <a:p>
            <a:pPr marL="228600" indent="-228600">
              <a:buAutoNum type="arabicParenBoth"/>
            </a:pPr>
            <a:endParaRPr lang="en-US" baseline="0" dirty="0" smtClean="0"/>
          </a:p>
          <a:p>
            <a:pPr marL="228600" indent="-228600">
              <a:buAutoNum type="arabicParenBoth"/>
            </a:pPr>
            <a:endParaRPr lang="en-US" baseline="0" dirty="0"/>
          </a:p>
        </p:txBody>
      </p:sp>
      <p:sp>
        <p:nvSpPr>
          <p:cNvPr id="4" name="Slide Number Placeholder 3"/>
          <p:cNvSpPr>
            <a:spLocks noGrp="1"/>
          </p:cNvSpPr>
          <p:nvPr>
            <p:ph type="sldNum" sz="quarter" idx="10"/>
          </p:nvPr>
        </p:nvSpPr>
        <p:spPr/>
        <p:txBody>
          <a:bodyPr/>
          <a:lstStyle/>
          <a:p>
            <a:fld id="{831DC067-142B-4796-A32C-FAB0E3DA98A0}" type="slidenum">
              <a:rPr lang="en-US" smtClean="0"/>
              <a:t>3</a:t>
            </a:fld>
            <a:endParaRPr lang="en-US"/>
          </a:p>
        </p:txBody>
      </p:sp>
    </p:spTree>
    <p:extLst>
      <p:ext uri="{BB962C8B-B14F-4D97-AF65-F5344CB8AC3E}">
        <p14:creationId xmlns:p14="http://schemas.microsoft.com/office/powerpoint/2010/main" val="26459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r>
              <a:rPr lang="en-US" baseline="0" dirty="0" smtClean="0"/>
              <a:t>SPF planning &amp; development of logic model &amp; strategic plan the CADCA / DFC way (cont’d):</a:t>
            </a:r>
          </a:p>
          <a:p>
            <a:endParaRPr lang="en-US" baseline="0" dirty="0" smtClean="0"/>
          </a:p>
          <a:p>
            <a:pPr marL="228600" indent="-228600">
              <a:buAutoNum type="arabicParenBoth"/>
            </a:pPr>
            <a:r>
              <a:rPr lang="en-US" baseline="0" dirty="0" smtClean="0"/>
              <a:t>You will end up with </a:t>
            </a:r>
            <a:r>
              <a:rPr lang="en-US" u="sng" baseline="0" dirty="0" smtClean="0"/>
              <a:t>2 logic models, 1 per substance</a:t>
            </a:r>
            <a:r>
              <a:rPr lang="en-US" baseline="0" dirty="0" smtClean="0"/>
              <a:t>. </a:t>
            </a:r>
          </a:p>
          <a:p>
            <a:pPr marL="228600" indent="-228600">
              <a:buAutoNum type="arabicParenBoth"/>
            </a:pPr>
            <a:r>
              <a:rPr lang="en-US" baseline="0" dirty="0" smtClean="0"/>
              <a:t>Each starts with a problem statement in the most basic possible terms—in this case: Youth in [town] are drinking.</a:t>
            </a:r>
          </a:p>
          <a:p>
            <a:pPr marL="228600" indent="-228600">
              <a:buAutoNum type="arabicParenBoth"/>
            </a:pPr>
            <a:r>
              <a:rPr lang="en-US" baseline="0" dirty="0" smtClean="0"/>
              <a:t>Then your coalition discusses the 7 root causes (see next slide) and builds consensus around the </a:t>
            </a:r>
            <a:r>
              <a:rPr lang="en-US" u="sng" baseline="0" dirty="0" smtClean="0"/>
              <a:t>2 root causes </a:t>
            </a:r>
            <a:r>
              <a:rPr lang="en-US" baseline="0" dirty="0" smtClean="0"/>
              <a:t>that are most responsible for the problem in your community. </a:t>
            </a:r>
          </a:p>
          <a:p>
            <a:pPr marL="228600" indent="-228600">
              <a:buAutoNum type="arabicParenBoth"/>
            </a:pPr>
            <a:r>
              <a:rPr lang="en-US" baseline="0" dirty="0" smtClean="0"/>
              <a:t>Then, for each root cause, the coalition identifies </a:t>
            </a:r>
            <a:r>
              <a:rPr lang="en-US" u="sng" baseline="0" dirty="0" smtClean="0"/>
              <a:t>2 local conditions</a:t>
            </a:r>
            <a:r>
              <a:rPr lang="en-US" baseline="0" dirty="0" smtClean="0"/>
              <a:t> that are as specific to the community as possible. The idea is that you should be able to drive around the community and take a snapshot of the local condition. </a:t>
            </a:r>
          </a:p>
          <a:p>
            <a:pPr marL="228600" indent="-228600">
              <a:buAutoNum type="arabicParenBoth"/>
            </a:pPr>
            <a:r>
              <a:rPr lang="en-US" baseline="0" dirty="0" smtClean="0"/>
              <a:t>Every item on the logic model has to have 2 associated measures that must be quantified as a baseline. Ideally one is quantitative (</a:t>
            </a:r>
            <a:r>
              <a:rPr lang="en-US" baseline="0" dirty="0" err="1" smtClean="0"/>
              <a:t>eg</a:t>
            </a:r>
            <a:r>
              <a:rPr lang="en-US" baseline="0" dirty="0" smtClean="0"/>
              <a:t> survey data) and 1 is qualitative (</a:t>
            </a:r>
            <a:r>
              <a:rPr lang="en-US" baseline="0" dirty="0" err="1" smtClean="0"/>
              <a:t>eg</a:t>
            </a:r>
            <a:r>
              <a:rPr lang="en-US" baseline="0" dirty="0" smtClean="0"/>
              <a:t> focus group), but at a minimum the 2 measures should be from different sources. So once you identify what the coalition thinks are root causes, you have to go collect data to see if those are correct – for example, do an environmental scan. </a:t>
            </a:r>
          </a:p>
          <a:p>
            <a:pPr marL="228600" indent="-228600">
              <a:buAutoNum type="arabicParenBoth"/>
            </a:pPr>
            <a:endParaRPr lang="en-US" baseline="0" dirty="0" smtClean="0"/>
          </a:p>
          <a:p>
            <a:pPr marL="228600" indent="-228600">
              <a:buAutoNum type="arabicParenBoth"/>
            </a:pPr>
            <a:endParaRPr lang="en-US" baseline="0" dirty="0"/>
          </a:p>
        </p:txBody>
      </p:sp>
      <p:sp>
        <p:nvSpPr>
          <p:cNvPr id="4" name="Slide Number Placeholder 3"/>
          <p:cNvSpPr>
            <a:spLocks noGrp="1"/>
          </p:cNvSpPr>
          <p:nvPr>
            <p:ph type="sldNum" sz="quarter" idx="10"/>
          </p:nvPr>
        </p:nvSpPr>
        <p:spPr/>
        <p:txBody>
          <a:bodyPr/>
          <a:lstStyle/>
          <a:p>
            <a:fld id="{831DC067-142B-4796-A32C-FAB0E3DA98A0}" type="slidenum">
              <a:rPr lang="en-US" smtClean="0"/>
              <a:t>4</a:t>
            </a:fld>
            <a:endParaRPr lang="en-US"/>
          </a:p>
        </p:txBody>
      </p:sp>
    </p:spTree>
    <p:extLst>
      <p:ext uri="{BB962C8B-B14F-4D97-AF65-F5344CB8AC3E}">
        <p14:creationId xmlns:p14="http://schemas.microsoft.com/office/powerpoint/2010/main" val="417862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r>
              <a:rPr lang="en-US" baseline="0" dirty="0" smtClean="0"/>
              <a:t>SPF planning &amp; development of logic model &amp; strategic plan the CADCA / DFC way:</a:t>
            </a:r>
          </a:p>
          <a:p>
            <a:endParaRPr lang="en-US" baseline="0" dirty="0" smtClean="0"/>
          </a:p>
          <a:p>
            <a:pPr marL="228600" indent="-228600">
              <a:buAutoNum type="arabicParenBoth"/>
            </a:pPr>
            <a:r>
              <a:rPr lang="en-US" baseline="0" dirty="0" smtClean="0"/>
              <a:t>Use the assessment data to pick 2 priority substances. </a:t>
            </a:r>
          </a:p>
          <a:p>
            <a:pPr marL="228600" indent="-228600">
              <a:buAutoNum type="arabicParenBoth"/>
            </a:pPr>
            <a:r>
              <a:rPr lang="en-US" baseline="0" dirty="0" smtClean="0"/>
              <a:t>For each, create a problem statement in the most basic possible terms: Middle </a:t>
            </a:r>
            <a:r>
              <a:rPr lang="en-US" baseline="0" dirty="0" err="1" smtClean="0"/>
              <a:t>schoolers</a:t>
            </a:r>
            <a:r>
              <a:rPr lang="en-US" baseline="0" dirty="0" smtClean="0"/>
              <a:t> are drinking. Adults are driving drunk. Teens are binge drinking. High </a:t>
            </a:r>
            <a:r>
              <a:rPr lang="en-US" baseline="0" dirty="0" err="1" smtClean="0"/>
              <a:t>schoolers</a:t>
            </a:r>
            <a:r>
              <a:rPr lang="en-US" baseline="0" dirty="0" smtClean="0"/>
              <a:t> are using marijuana.</a:t>
            </a:r>
          </a:p>
          <a:p>
            <a:pPr marL="228600" indent="-228600">
              <a:buAutoNum type="arabicParenBoth"/>
            </a:pPr>
            <a:r>
              <a:rPr lang="en-US" baseline="0" dirty="0" smtClean="0"/>
              <a:t>Build a logic model (see next slide). </a:t>
            </a:r>
          </a:p>
          <a:p>
            <a:pPr marL="228600" indent="-228600">
              <a:buAutoNum type="arabicParenBoth"/>
            </a:pPr>
            <a:endParaRPr lang="en-US" baseline="0" dirty="0" smtClean="0"/>
          </a:p>
          <a:p>
            <a:pPr marL="228600" indent="-228600">
              <a:buAutoNum type="arabicParenBoth"/>
            </a:pPr>
            <a:endParaRPr lang="en-US" baseline="0" dirty="0"/>
          </a:p>
        </p:txBody>
      </p:sp>
      <p:sp>
        <p:nvSpPr>
          <p:cNvPr id="4" name="Slide Number Placeholder 3"/>
          <p:cNvSpPr>
            <a:spLocks noGrp="1"/>
          </p:cNvSpPr>
          <p:nvPr>
            <p:ph type="sldNum" sz="quarter" idx="10"/>
          </p:nvPr>
        </p:nvSpPr>
        <p:spPr/>
        <p:txBody>
          <a:bodyPr/>
          <a:lstStyle/>
          <a:p>
            <a:fld id="{831DC067-142B-4796-A32C-FAB0E3DA98A0}" type="slidenum">
              <a:rPr lang="en-US" smtClean="0"/>
              <a:t>5</a:t>
            </a:fld>
            <a:endParaRPr lang="en-US"/>
          </a:p>
        </p:txBody>
      </p:sp>
    </p:spTree>
    <p:extLst>
      <p:ext uri="{BB962C8B-B14F-4D97-AF65-F5344CB8AC3E}">
        <p14:creationId xmlns:p14="http://schemas.microsoft.com/office/powerpoint/2010/main" val="390445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pPr marL="0" indent="0">
              <a:buNone/>
            </a:pPr>
            <a:r>
              <a:rPr lang="en-US" baseline="0" dirty="0" smtClean="0"/>
              <a:t>There are 7 root causes but only 2 should be selected. The possibilities are: </a:t>
            </a:r>
          </a:p>
          <a:p>
            <a:pPr marL="685800" lvl="1" indent="-228600">
              <a:buAutoNum type="arabicParenBoth"/>
            </a:pPr>
            <a:r>
              <a:rPr lang="en-US" baseline="0" dirty="0" smtClean="0"/>
              <a:t>Favorable community norms</a:t>
            </a:r>
          </a:p>
          <a:p>
            <a:pPr marL="6858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Laws &amp; enforcement</a:t>
            </a:r>
          </a:p>
          <a:p>
            <a:pPr marL="685800" lvl="1" indent="-228600">
              <a:buAutoNum type="arabicParenBoth"/>
            </a:pPr>
            <a:r>
              <a:rPr lang="en-US" baseline="0" dirty="0" smtClean="0"/>
              <a:t>Favorable youth attitudes (perception of harm)</a:t>
            </a:r>
          </a:p>
          <a:p>
            <a:pPr marL="685800" lvl="1" indent="-228600">
              <a:buAutoNum type="arabicParenBoth"/>
            </a:pPr>
            <a:r>
              <a:rPr lang="en-US" baseline="0" dirty="0" smtClean="0"/>
              <a:t>Favorable parental attitudes</a:t>
            </a:r>
          </a:p>
          <a:p>
            <a:pPr marL="685800" lvl="1" indent="-228600">
              <a:buAutoNum type="arabicParenBoth"/>
            </a:pPr>
            <a:r>
              <a:rPr lang="en-US" baseline="0" dirty="0" smtClean="0"/>
              <a:t>Social availability</a:t>
            </a:r>
          </a:p>
          <a:p>
            <a:pPr marL="685800" lvl="1" indent="-228600">
              <a:buAutoNum type="arabicParenBoth"/>
            </a:pPr>
            <a:r>
              <a:rPr lang="en-US" baseline="0" dirty="0" smtClean="0"/>
              <a:t>Retail availability</a:t>
            </a:r>
          </a:p>
          <a:p>
            <a:pPr marL="685800" lvl="1" indent="-228600">
              <a:buAutoNum type="arabicParenBoth"/>
            </a:pPr>
            <a:r>
              <a:rPr lang="en-US" baseline="0" dirty="0" smtClean="0"/>
              <a:t>Promotion &amp; pricing</a:t>
            </a:r>
          </a:p>
          <a:p>
            <a:pPr marL="457200" lvl="1" indent="0">
              <a:buNone/>
            </a:pPr>
            <a:endParaRPr lang="en-US" baseline="0" dirty="0" smtClean="0"/>
          </a:p>
          <a:p>
            <a:pPr marL="457200" lvl="1" indent="0">
              <a:buNone/>
            </a:pPr>
            <a:endParaRPr lang="en-US" baseline="0" dirty="0" smtClean="0"/>
          </a:p>
        </p:txBody>
      </p:sp>
      <p:sp>
        <p:nvSpPr>
          <p:cNvPr id="4" name="Slide Number Placeholder 3"/>
          <p:cNvSpPr>
            <a:spLocks noGrp="1"/>
          </p:cNvSpPr>
          <p:nvPr>
            <p:ph type="sldNum" sz="quarter" idx="10"/>
          </p:nvPr>
        </p:nvSpPr>
        <p:spPr/>
        <p:txBody>
          <a:bodyPr/>
          <a:lstStyle/>
          <a:p>
            <a:fld id="{831DC067-142B-4796-A32C-FAB0E3DA98A0}" type="slidenum">
              <a:rPr lang="en-US" smtClean="0"/>
              <a:t>6</a:t>
            </a:fld>
            <a:endParaRPr lang="en-US"/>
          </a:p>
        </p:txBody>
      </p:sp>
    </p:spTree>
    <p:extLst>
      <p:ext uri="{BB962C8B-B14F-4D97-AF65-F5344CB8AC3E}">
        <p14:creationId xmlns:p14="http://schemas.microsoft.com/office/powerpoint/2010/main" val="153324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pPr marL="0" indent="0">
              <a:buNone/>
            </a:pPr>
            <a:r>
              <a:rPr lang="en-US" baseline="0" dirty="0" smtClean="0"/>
              <a:t>There will be </a:t>
            </a:r>
            <a:r>
              <a:rPr lang="en-US" u="sng" baseline="0" dirty="0" smtClean="0"/>
              <a:t>2 local conditions</a:t>
            </a:r>
            <a:r>
              <a:rPr lang="en-US" baseline="0" dirty="0" smtClean="0"/>
              <a:t> for each root cause. </a:t>
            </a:r>
          </a:p>
          <a:p>
            <a:pPr marL="0" indent="0">
              <a:buNone/>
            </a:pPr>
            <a:endParaRPr lang="en-US" baseline="0" dirty="0" smtClean="0"/>
          </a:p>
          <a:p>
            <a:pPr marL="0" indent="0">
              <a:buNone/>
            </a:pPr>
            <a:r>
              <a:rPr lang="en-US" baseline="0" dirty="0" smtClean="0"/>
              <a:t>These are as specific to the community as possible. </a:t>
            </a:r>
          </a:p>
          <a:p>
            <a:pPr marL="0" indent="0">
              <a:buNone/>
            </a:pPr>
            <a:endParaRPr lang="en-US" baseline="0" dirty="0" smtClean="0"/>
          </a:p>
          <a:p>
            <a:pPr marL="0" indent="0">
              <a:buNone/>
            </a:pPr>
            <a:r>
              <a:rPr lang="en-US" baseline="0" dirty="0" smtClean="0"/>
              <a:t>These must be measurable in a way that is essentially VISIBLE. The idea is that you should be able to drive around the community and take a snapshot of the local condition. </a:t>
            </a:r>
          </a:p>
          <a:p>
            <a:pPr marL="0" indent="0">
              <a:buNone/>
            </a:pPr>
            <a:endParaRPr lang="en-US" baseline="0" dirty="0" smtClean="0"/>
          </a:p>
          <a:p>
            <a:pPr marL="0" indent="0">
              <a:buNone/>
            </a:pPr>
            <a:r>
              <a:rPr lang="en-US" baseline="0" dirty="0" smtClean="0"/>
              <a:t>Once the coalition decides what they think the conditions are (e.g., kids are vaping in the MS bathroom during lunch), you have to collect data to confirm that. Maybe the kids aren’t vaping during lunch or maybe not in the bathroom – you have to find out where and when the problem is occurring before you build out your strategies. </a:t>
            </a:r>
          </a:p>
        </p:txBody>
      </p:sp>
      <p:sp>
        <p:nvSpPr>
          <p:cNvPr id="4" name="Slide Number Placeholder 3"/>
          <p:cNvSpPr>
            <a:spLocks noGrp="1"/>
          </p:cNvSpPr>
          <p:nvPr>
            <p:ph type="sldNum" sz="quarter" idx="10"/>
          </p:nvPr>
        </p:nvSpPr>
        <p:spPr/>
        <p:txBody>
          <a:bodyPr/>
          <a:lstStyle/>
          <a:p>
            <a:fld id="{831DC067-142B-4796-A32C-FAB0E3DA98A0}" type="slidenum">
              <a:rPr lang="en-US" smtClean="0"/>
              <a:t>7</a:t>
            </a:fld>
            <a:endParaRPr lang="en-US"/>
          </a:p>
        </p:txBody>
      </p:sp>
    </p:spTree>
    <p:extLst>
      <p:ext uri="{BB962C8B-B14F-4D97-AF65-F5344CB8AC3E}">
        <p14:creationId xmlns:p14="http://schemas.microsoft.com/office/powerpoint/2010/main" val="377470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r>
              <a:rPr lang="en-US" baseline="0" dirty="0" smtClean="0"/>
              <a:t>SPF planning &amp; development of logic model &amp; strategic plan the CADCA / DFC way (cont’d):</a:t>
            </a:r>
          </a:p>
          <a:p>
            <a:endParaRPr lang="en-US" baseline="0" dirty="0" smtClean="0"/>
          </a:p>
          <a:p>
            <a:pPr marL="228600" indent="-228600">
              <a:buAutoNum type="arabicParenBoth"/>
            </a:pPr>
            <a:r>
              <a:rPr lang="en-US" baseline="0" dirty="0" smtClean="0"/>
              <a:t>You will end up with </a:t>
            </a:r>
            <a:r>
              <a:rPr lang="en-US" u="sng" baseline="0" dirty="0" smtClean="0"/>
              <a:t>2 logic models, 1 per substance</a:t>
            </a:r>
            <a:r>
              <a:rPr lang="en-US" baseline="0" dirty="0" smtClean="0"/>
              <a:t>. </a:t>
            </a:r>
          </a:p>
          <a:p>
            <a:pPr marL="228600" indent="-228600">
              <a:buAutoNum type="arabicParenBoth"/>
            </a:pPr>
            <a:r>
              <a:rPr lang="en-US" baseline="0" dirty="0" smtClean="0"/>
              <a:t>Each starts with a problem statement in the most basic possible terms—in this case: Youth in [town] are drinking.</a:t>
            </a:r>
          </a:p>
          <a:p>
            <a:pPr marL="228600" indent="-228600">
              <a:buAutoNum type="arabicParenBoth"/>
            </a:pPr>
            <a:r>
              <a:rPr lang="en-US" baseline="0" dirty="0" smtClean="0"/>
              <a:t>Then your coalition discusses the 7 root causes (see next slide) and builds consensus around the </a:t>
            </a:r>
            <a:r>
              <a:rPr lang="en-US" u="sng" baseline="0" dirty="0" smtClean="0"/>
              <a:t>2 root causes </a:t>
            </a:r>
            <a:r>
              <a:rPr lang="en-US" baseline="0" dirty="0" smtClean="0"/>
              <a:t>that are most responsible for the problem in your community. </a:t>
            </a:r>
          </a:p>
          <a:p>
            <a:pPr marL="228600" indent="-228600">
              <a:buAutoNum type="arabicParenBoth"/>
            </a:pPr>
            <a:r>
              <a:rPr lang="en-US" baseline="0" dirty="0" smtClean="0"/>
              <a:t>Then, for each root cause, the coalition identifies </a:t>
            </a:r>
            <a:r>
              <a:rPr lang="en-US" u="sng" baseline="0" dirty="0" smtClean="0"/>
              <a:t>2 local conditions</a:t>
            </a:r>
            <a:r>
              <a:rPr lang="en-US" baseline="0" dirty="0" smtClean="0"/>
              <a:t> that are as specific to the community as possible. The idea is that you should be able to drive around the community and take a snapshot of the local condition. </a:t>
            </a:r>
          </a:p>
          <a:p>
            <a:pPr marL="228600" indent="-228600">
              <a:buAutoNum type="arabicParenBoth"/>
            </a:pPr>
            <a:r>
              <a:rPr lang="en-US" baseline="0" dirty="0" smtClean="0"/>
              <a:t>Every item on the logic model has to have 2 associated measures that must be quantified as a baseline. Ideally one is quantitative (</a:t>
            </a:r>
            <a:r>
              <a:rPr lang="en-US" baseline="0" dirty="0" err="1" smtClean="0"/>
              <a:t>eg</a:t>
            </a:r>
            <a:r>
              <a:rPr lang="en-US" baseline="0" dirty="0" smtClean="0"/>
              <a:t> survey data) and 1 is qualitative (</a:t>
            </a:r>
            <a:r>
              <a:rPr lang="en-US" baseline="0" dirty="0" err="1" smtClean="0"/>
              <a:t>eg</a:t>
            </a:r>
            <a:r>
              <a:rPr lang="en-US" baseline="0" dirty="0" smtClean="0"/>
              <a:t> focus group), but at a minimum the 2 measures should be from different sources. So once you identify what the coalition thinks are root causes, you have to go collect data to see if those are correct – for example, do an environmental scan. </a:t>
            </a:r>
          </a:p>
          <a:p>
            <a:pPr marL="228600" indent="-228600">
              <a:buAutoNum type="arabicParenBoth"/>
            </a:pPr>
            <a:endParaRPr lang="en-US" baseline="0" dirty="0" smtClean="0"/>
          </a:p>
          <a:p>
            <a:pPr marL="228600" indent="-228600">
              <a:buAutoNum type="arabicParenBoth"/>
            </a:pPr>
            <a:endParaRPr lang="en-US" baseline="0" dirty="0"/>
          </a:p>
        </p:txBody>
      </p:sp>
      <p:sp>
        <p:nvSpPr>
          <p:cNvPr id="4" name="Slide Number Placeholder 3"/>
          <p:cNvSpPr>
            <a:spLocks noGrp="1"/>
          </p:cNvSpPr>
          <p:nvPr>
            <p:ph type="sldNum" sz="quarter" idx="10"/>
          </p:nvPr>
        </p:nvSpPr>
        <p:spPr/>
        <p:txBody>
          <a:bodyPr/>
          <a:lstStyle/>
          <a:p>
            <a:fld id="{831DC067-142B-4796-A32C-FAB0E3DA98A0}" type="slidenum">
              <a:rPr lang="en-US" smtClean="0"/>
              <a:t>8</a:t>
            </a:fld>
            <a:endParaRPr lang="en-US"/>
          </a:p>
        </p:txBody>
      </p:sp>
    </p:spTree>
    <p:extLst>
      <p:ext uri="{BB962C8B-B14F-4D97-AF65-F5344CB8AC3E}">
        <p14:creationId xmlns:p14="http://schemas.microsoft.com/office/powerpoint/2010/main" val="402519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r>
              <a:rPr lang="en-US" baseline="0" dirty="0" smtClean="0"/>
              <a:t>This is where those 7 strategies come in during the planning stage. </a:t>
            </a:r>
          </a:p>
          <a:p>
            <a:endParaRPr lang="en-US" baseline="0" dirty="0" smtClean="0"/>
          </a:p>
          <a:p>
            <a:r>
              <a:rPr lang="en-US" baseline="0" dirty="0" smtClean="0"/>
              <a:t>For each of the 4 local conditions on the 2 logic models (8 local conditions total), you build out an action plan that uses all 7 strategies and several activities for each strategy. In other words, the CADCA model has 56 strategies related to your problem substances with actions related to each one. (CADCA also requires about 8 other strategies with associated actions which are all related to your Coalition Building goal.) </a:t>
            </a:r>
          </a:p>
          <a:p>
            <a:endParaRPr lang="en-US" baseline="0" dirty="0" smtClean="0"/>
          </a:p>
          <a:p>
            <a:r>
              <a:rPr lang="en-US" baseline="0" dirty="0" smtClean="0"/>
              <a:t>IMPORTANT: When building out your strategic &amp; action plan, you start from Strategy 7 and work backwards. This way everything you do is tightly focused on your end goal. So if the policy you’re working on is to ban flavored vapes, then every strategy is also related to flavored vapes. Otherwise if you start with Strategy 1 (providing info) you can get overwhelmed with all the types of information that you could possibly provide about vaping to all kinds of audiences. This keeps you focused. Remember that you’re going to do this for 8 different local conditions so you need to keep each strategy focused!!</a:t>
            </a:r>
          </a:p>
          <a:p>
            <a:endParaRPr lang="en-US" baseline="0" dirty="0" smtClean="0"/>
          </a:p>
        </p:txBody>
      </p:sp>
      <p:sp>
        <p:nvSpPr>
          <p:cNvPr id="4" name="Slide Number Placeholder 3"/>
          <p:cNvSpPr>
            <a:spLocks noGrp="1"/>
          </p:cNvSpPr>
          <p:nvPr>
            <p:ph type="sldNum" sz="quarter" idx="10"/>
          </p:nvPr>
        </p:nvSpPr>
        <p:spPr/>
        <p:txBody>
          <a:bodyPr/>
          <a:lstStyle/>
          <a:p>
            <a:fld id="{831DC067-142B-4796-A32C-FAB0E3DA98A0}" type="slidenum">
              <a:rPr lang="en-US" smtClean="0"/>
              <a:t>9</a:t>
            </a:fld>
            <a:endParaRPr lang="en-US"/>
          </a:p>
        </p:txBody>
      </p:sp>
    </p:spTree>
    <p:extLst>
      <p:ext uri="{BB962C8B-B14F-4D97-AF65-F5344CB8AC3E}">
        <p14:creationId xmlns:p14="http://schemas.microsoft.com/office/powerpoint/2010/main" val="152928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52B1E-EFC4-4960-AD38-BC7DE8D241A3}"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22314633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2350" y="2838414"/>
            <a:ext cx="7337181" cy="1173517"/>
          </a:xfrm>
        </p:spPr>
        <p:txBody>
          <a:bodyPr>
            <a:noAutofit/>
          </a:bodyPr>
          <a:lstStyle/>
          <a:p>
            <a:pPr marL="342900" lvl="1"/>
            <a:endParaRPr lang="en-US" altLang="en-US" sz="3075" dirty="0">
              <a:solidFill>
                <a:schemeClr val="tx2"/>
              </a:solidFill>
              <a:latin typeface="Avenir Next Demi Bold" panose="020B0703020202020204" pitchFamily="34" charset="0"/>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457200" y="888950"/>
            <a:ext cx="8207468" cy="2265015"/>
          </a:xfrm>
        </p:spPr>
        <p:txBody>
          <a:bodyPr>
            <a:noAutofit/>
          </a:bodyPr>
          <a:lstStyle/>
          <a:p>
            <a:pPr algn="ctr"/>
            <a:r>
              <a:rPr lang="en-US" sz="4950" dirty="0">
                <a:solidFill>
                  <a:schemeClr val="tx2"/>
                </a:solidFill>
                <a:latin typeface="Baskerville Old Face" panose="02020602080505020303" pitchFamily="18" charset="0"/>
              </a:rPr>
              <a:t/>
            </a:r>
            <a:br>
              <a:rPr lang="en-US" sz="4950" dirty="0">
                <a:solidFill>
                  <a:schemeClr val="tx2"/>
                </a:solidFill>
                <a:latin typeface="Baskerville Old Face" panose="02020602080505020303" pitchFamily="18" charset="0"/>
              </a:rPr>
            </a:br>
            <a:r>
              <a:rPr lang="en-US" sz="4950" dirty="0" smtClean="0">
                <a:solidFill>
                  <a:schemeClr val="tx2"/>
                </a:solidFill>
                <a:latin typeface="Baskerville Old Face" panose="02020602080505020303" pitchFamily="18" charset="0"/>
              </a:rPr>
              <a:t/>
            </a:r>
            <a:br>
              <a:rPr lang="en-US" sz="4950" dirty="0" smtClean="0">
                <a:solidFill>
                  <a:schemeClr val="tx2"/>
                </a:solidFill>
                <a:latin typeface="Baskerville Old Face" panose="02020602080505020303" pitchFamily="18" charset="0"/>
              </a:rPr>
            </a:br>
            <a:r>
              <a:rPr lang="en-US" sz="4950" dirty="0">
                <a:solidFill>
                  <a:schemeClr val="tx2"/>
                </a:solidFill>
                <a:latin typeface="Baskerville Old Face" panose="02020602080505020303" pitchFamily="18" charset="0"/>
              </a:rPr>
              <a:t/>
            </a:r>
            <a:br>
              <a:rPr lang="en-US" sz="4950" dirty="0">
                <a:solidFill>
                  <a:schemeClr val="tx2"/>
                </a:solidFill>
                <a:latin typeface="Baskerville Old Face" panose="02020602080505020303" pitchFamily="18" charset="0"/>
              </a:rPr>
            </a:br>
            <a:r>
              <a:rPr lang="en-US" sz="5400" dirty="0" smtClean="0">
                <a:solidFill>
                  <a:schemeClr val="accent3"/>
                </a:solidFill>
                <a:latin typeface="Arial Black" panose="020B0A04020102020204" pitchFamily="34" charset="0"/>
              </a:rPr>
              <a:t>How to Plan Prevention Work</a:t>
            </a:r>
            <a:endParaRPr lang="en-US" sz="4950" dirty="0">
              <a:solidFill>
                <a:schemeClr val="accent3"/>
              </a:solidFill>
              <a:latin typeface="Baskerville Old Face" panose="0202060208050502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250" y="1292054"/>
            <a:ext cx="3081367" cy="1571760"/>
          </a:xfrm>
          <a:prstGeom prst="rect">
            <a:avLst/>
          </a:prstGeom>
        </p:spPr>
      </p:pic>
    </p:spTree>
    <p:extLst>
      <p:ext uri="{BB962C8B-B14F-4D97-AF65-F5344CB8AC3E}">
        <p14:creationId xmlns:p14="http://schemas.microsoft.com/office/powerpoint/2010/main" val="250948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5" y="6754777"/>
            <a:ext cx="8036131" cy="1173517"/>
          </a:xfrm>
        </p:spPr>
        <p:txBody>
          <a:bodyPr>
            <a:noAutofit/>
          </a:bodyPr>
          <a:lstStyle/>
          <a:p>
            <a:pPr lvl="1" algn="ctr"/>
            <a:endParaRPr lang="en-US" altLang="en-US" sz="2800" i="1" dirty="0">
              <a:solidFill>
                <a:schemeClr val="accent1"/>
              </a:solidFill>
              <a:latin typeface="+mn-lt"/>
            </a:endParaRPr>
          </a:p>
          <a:p>
            <a:pPr lvl="1" algn="ctr"/>
            <a:endParaRPr lang="en-US" altLang="en-US" sz="2800" i="1" dirty="0">
              <a:solidFill>
                <a:schemeClr val="accent1"/>
              </a:solidFill>
              <a:latin typeface="+mn-lt"/>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1371600" y="685800"/>
            <a:ext cx="6553199" cy="994172"/>
          </a:xfrm>
        </p:spPr>
        <p:txBody>
          <a:bodyPr>
            <a:noAutofit/>
          </a:bodyPr>
          <a:lstStyle/>
          <a:p>
            <a:pPr algn="ctr"/>
            <a:r>
              <a:rPr lang="en-US" sz="4800" dirty="0" smtClean="0">
                <a:solidFill>
                  <a:schemeClr val="accent3"/>
                </a:solidFill>
                <a:latin typeface="+mn-lt"/>
              </a:rPr>
              <a:t>The coalition approach</a:t>
            </a:r>
            <a:endParaRPr lang="en-US" sz="4800" dirty="0">
              <a:solidFill>
                <a:schemeClr val="accent3"/>
              </a:solidFill>
              <a:latin typeface="+mn-lt"/>
            </a:endParaRPr>
          </a:p>
        </p:txBody>
      </p:sp>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2188103"/>
            <a:ext cx="3048000" cy="2609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04587" y="5784981"/>
            <a:ext cx="5115503" cy="461665"/>
          </a:xfrm>
          <a:prstGeom prst="rect">
            <a:avLst/>
          </a:prstGeom>
          <a:noFill/>
        </p:spPr>
        <p:txBody>
          <a:bodyPr wrap="none" rtlCol="0">
            <a:spAutoFit/>
          </a:bodyPr>
          <a:lstStyle/>
          <a:p>
            <a:r>
              <a:rPr lang="en-US" sz="2400" dirty="0" smtClean="0">
                <a:solidFill>
                  <a:schemeClr val="accent3"/>
                </a:solidFill>
              </a:rPr>
              <a:t>Individual, Community, Environment</a:t>
            </a:r>
            <a:endParaRPr lang="en-US" dirty="0">
              <a:solidFill>
                <a:schemeClr val="accent3"/>
              </a:solidFill>
            </a:endParaRPr>
          </a:p>
        </p:txBody>
      </p:sp>
    </p:spTree>
    <p:extLst>
      <p:ext uri="{BB962C8B-B14F-4D97-AF65-F5344CB8AC3E}">
        <p14:creationId xmlns:p14="http://schemas.microsoft.com/office/powerpoint/2010/main" val="4028705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5" y="6754777"/>
            <a:ext cx="8036131" cy="1173517"/>
          </a:xfrm>
        </p:spPr>
        <p:txBody>
          <a:bodyPr>
            <a:noAutofit/>
          </a:bodyPr>
          <a:lstStyle/>
          <a:p>
            <a:pPr lvl="1" algn="ctr"/>
            <a:endParaRPr lang="en-US" altLang="en-US" sz="2800" i="1" dirty="0">
              <a:solidFill>
                <a:schemeClr val="accent1"/>
              </a:solidFill>
              <a:latin typeface="+mn-lt"/>
            </a:endParaRPr>
          </a:p>
          <a:p>
            <a:pPr lvl="1" algn="ctr"/>
            <a:endParaRPr lang="en-US" altLang="en-US" sz="2800" i="1" dirty="0">
              <a:solidFill>
                <a:schemeClr val="accent1"/>
              </a:solidFill>
              <a:latin typeface="+mn-lt"/>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762000" y="533400"/>
            <a:ext cx="8077200" cy="994172"/>
          </a:xfrm>
        </p:spPr>
        <p:txBody>
          <a:bodyPr>
            <a:noAutofit/>
          </a:bodyPr>
          <a:lstStyle/>
          <a:p>
            <a:pPr algn="ctr"/>
            <a:r>
              <a:rPr lang="en-US" sz="4800" dirty="0" smtClean="0">
                <a:solidFill>
                  <a:schemeClr val="accent3"/>
                </a:solidFill>
                <a:latin typeface="+mn-lt"/>
              </a:rPr>
              <a:t>Build coalition to involve 12 sectors &amp; all cultural groups</a:t>
            </a:r>
            <a:endParaRPr lang="en-US" sz="4800" dirty="0">
              <a:solidFill>
                <a:schemeClr val="accent3"/>
              </a:solidFill>
              <a:latin typeface="+mn-lt"/>
            </a:endParaRPr>
          </a:p>
        </p:txBody>
      </p:sp>
      <p:pic>
        <p:nvPicPr>
          <p:cNvPr id="2" name="Picture 1"/>
          <p:cNvPicPr>
            <a:picLocks noChangeAspect="1"/>
          </p:cNvPicPr>
          <p:nvPr/>
        </p:nvPicPr>
        <p:blipFill>
          <a:blip r:embed="rId3"/>
          <a:stretch>
            <a:fillRect/>
          </a:stretch>
        </p:blipFill>
        <p:spPr>
          <a:xfrm>
            <a:off x="1600200" y="2156616"/>
            <a:ext cx="6476999" cy="4572761"/>
          </a:xfrm>
          <a:prstGeom prst="rect">
            <a:avLst/>
          </a:prstGeom>
        </p:spPr>
      </p:pic>
    </p:spTree>
    <p:extLst>
      <p:ext uri="{BB962C8B-B14F-4D97-AF65-F5344CB8AC3E}">
        <p14:creationId xmlns:p14="http://schemas.microsoft.com/office/powerpoint/2010/main" val="3579575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5" y="6754777"/>
            <a:ext cx="8036131" cy="1173517"/>
          </a:xfrm>
        </p:spPr>
        <p:txBody>
          <a:bodyPr>
            <a:noAutofit/>
          </a:bodyPr>
          <a:lstStyle/>
          <a:p>
            <a:pPr lvl="1" algn="ctr"/>
            <a:endParaRPr lang="en-US" altLang="en-US" sz="2800" i="1" dirty="0">
              <a:solidFill>
                <a:schemeClr val="accent1"/>
              </a:solidFill>
              <a:latin typeface="+mn-lt"/>
            </a:endParaRPr>
          </a:p>
          <a:p>
            <a:pPr lvl="1" algn="ctr"/>
            <a:endParaRPr lang="en-US" altLang="en-US" sz="2800" i="1" dirty="0">
              <a:solidFill>
                <a:schemeClr val="accent1"/>
              </a:solidFill>
              <a:latin typeface="+mn-lt"/>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304800" y="533400"/>
            <a:ext cx="8716239" cy="994172"/>
          </a:xfrm>
        </p:spPr>
        <p:txBody>
          <a:bodyPr>
            <a:noAutofit/>
          </a:bodyPr>
          <a:lstStyle/>
          <a:p>
            <a:pPr algn="ctr"/>
            <a:r>
              <a:rPr lang="en-US" sz="4800" dirty="0" smtClean="0">
                <a:solidFill>
                  <a:schemeClr val="accent3"/>
                </a:solidFill>
                <a:latin typeface="+mn-lt"/>
              </a:rPr>
              <a:t>SPF Model Ultimately Leads to Mix of 7 Strategies</a:t>
            </a:r>
            <a:endParaRPr lang="en-US" sz="4800" dirty="0">
              <a:solidFill>
                <a:schemeClr val="accent3"/>
              </a:solidFill>
              <a:latin typeface="+mn-lt"/>
            </a:endParaRPr>
          </a:p>
        </p:txBody>
      </p:sp>
      <p:pic>
        <p:nvPicPr>
          <p:cNvPr id="5" name="Picture 4"/>
          <p:cNvPicPr>
            <a:picLocks noChangeAspect="1"/>
          </p:cNvPicPr>
          <p:nvPr/>
        </p:nvPicPr>
        <p:blipFill>
          <a:blip r:embed="rId3"/>
          <a:stretch>
            <a:fillRect/>
          </a:stretch>
        </p:blipFill>
        <p:spPr>
          <a:xfrm>
            <a:off x="304799" y="2233242"/>
            <a:ext cx="8716239" cy="3815865"/>
          </a:xfrm>
          <a:prstGeom prst="rect">
            <a:avLst/>
          </a:prstGeom>
        </p:spPr>
      </p:pic>
    </p:spTree>
    <p:extLst>
      <p:ext uri="{BB962C8B-B14F-4D97-AF65-F5344CB8AC3E}">
        <p14:creationId xmlns:p14="http://schemas.microsoft.com/office/powerpoint/2010/main" val="1502532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5" y="6754777"/>
            <a:ext cx="8036131" cy="1173517"/>
          </a:xfrm>
        </p:spPr>
        <p:txBody>
          <a:bodyPr>
            <a:noAutofit/>
          </a:bodyPr>
          <a:lstStyle/>
          <a:p>
            <a:pPr lvl="1" algn="ctr"/>
            <a:endParaRPr lang="en-US" altLang="en-US" sz="2800" i="1" dirty="0">
              <a:solidFill>
                <a:schemeClr val="accent1"/>
              </a:solidFill>
              <a:latin typeface="+mn-lt"/>
            </a:endParaRPr>
          </a:p>
          <a:p>
            <a:pPr lvl="1" algn="ctr"/>
            <a:endParaRPr lang="en-US" altLang="en-US" sz="2800" i="1" dirty="0">
              <a:solidFill>
                <a:schemeClr val="accent1"/>
              </a:solidFill>
              <a:latin typeface="+mn-lt"/>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457200" y="533400"/>
            <a:ext cx="8153400" cy="994172"/>
          </a:xfrm>
        </p:spPr>
        <p:txBody>
          <a:bodyPr>
            <a:noAutofit/>
          </a:bodyPr>
          <a:lstStyle/>
          <a:p>
            <a:pPr algn="ctr"/>
            <a:r>
              <a:rPr lang="en-US" sz="4800" dirty="0" smtClean="0">
                <a:solidFill>
                  <a:schemeClr val="accent3"/>
                </a:solidFill>
                <a:latin typeface="+mn-lt"/>
              </a:rPr>
              <a:t>Strategic </a:t>
            </a:r>
            <a:r>
              <a:rPr lang="en-US" sz="4800" dirty="0" smtClean="0">
                <a:solidFill>
                  <a:schemeClr val="accent3"/>
                </a:solidFill>
                <a:latin typeface="+mn-lt"/>
              </a:rPr>
              <a:t>Planning Framework</a:t>
            </a:r>
            <a:endParaRPr lang="en-US" sz="4800" dirty="0">
              <a:solidFill>
                <a:schemeClr val="accent3"/>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362200"/>
            <a:ext cx="4188213" cy="4095960"/>
          </a:xfrm>
          <a:prstGeom prst="rect">
            <a:avLst/>
          </a:prstGeom>
        </p:spPr>
      </p:pic>
    </p:spTree>
    <p:extLst>
      <p:ext uri="{BB962C8B-B14F-4D97-AF65-F5344CB8AC3E}">
        <p14:creationId xmlns:p14="http://schemas.microsoft.com/office/powerpoint/2010/main" val="2587745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5" y="6754777"/>
            <a:ext cx="8036131" cy="1173517"/>
          </a:xfrm>
        </p:spPr>
        <p:txBody>
          <a:bodyPr>
            <a:noAutofit/>
          </a:bodyPr>
          <a:lstStyle/>
          <a:p>
            <a:pPr lvl="1" algn="ctr"/>
            <a:endParaRPr lang="en-US" altLang="en-US" sz="2800" i="1" dirty="0">
              <a:solidFill>
                <a:schemeClr val="accent1"/>
              </a:solidFill>
              <a:latin typeface="+mn-lt"/>
            </a:endParaRPr>
          </a:p>
          <a:p>
            <a:pPr lvl="1" algn="ctr"/>
            <a:endParaRPr lang="en-US" altLang="en-US" sz="2800" i="1" dirty="0">
              <a:solidFill>
                <a:schemeClr val="accent1"/>
              </a:solidFill>
              <a:latin typeface="+mn-lt"/>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304800" y="533400"/>
            <a:ext cx="8382000" cy="994172"/>
          </a:xfrm>
        </p:spPr>
        <p:txBody>
          <a:bodyPr>
            <a:noAutofit/>
          </a:bodyPr>
          <a:lstStyle/>
          <a:p>
            <a:pPr algn="ctr"/>
            <a:r>
              <a:rPr lang="en-US" sz="4800" dirty="0" smtClean="0">
                <a:solidFill>
                  <a:schemeClr val="accent3"/>
                </a:solidFill>
                <a:latin typeface="+mn-lt"/>
              </a:rPr>
              <a:t>Planning Process</a:t>
            </a:r>
            <a:endParaRPr lang="en-US" sz="4400" dirty="0">
              <a:solidFill>
                <a:schemeClr val="accent3"/>
              </a:solidFill>
              <a:latin typeface="+mn-lt"/>
            </a:endParaRPr>
          </a:p>
        </p:txBody>
      </p:sp>
      <p:sp>
        <p:nvSpPr>
          <p:cNvPr id="7" name="TextBox 6"/>
          <p:cNvSpPr txBox="1"/>
          <p:nvPr/>
        </p:nvSpPr>
        <p:spPr>
          <a:xfrm>
            <a:off x="1143000" y="2286000"/>
            <a:ext cx="6521337" cy="5262979"/>
          </a:xfrm>
          <a:prstGeom prst="rect">
            <a:avLst/>
          </a:prstGeom>
          <a:noFill/>
        </p:spPr>
        <p:txBody>
          <a:bodyPr wrap="none" rtlCol="0">
            <a:spAutoFit/>
          </a:bodyPr>
          <a:lstStyle/>
          <a:p>
            <a:pPr marL="514350" indent="-514350">
              <a:lnSpc>
                <a:spcPct val="150000"/>
              </a:lnSpc>
              <a:buFont typeface="+mj-lt"/>
              <a:buAutoNum type="arabicPeriod"/>
            </a:pPr>
            <a:r>
              <a:rPr lang="en-US" sz="2800" dirty="0" smtClean="0"/>
              <a:t>Conduct Needs Assessment</a:t>
            </a:r>
          </a:p>
          <a:p>
            <a:pPr marL="514350" indent="-514350">
              <a:lnSpc>
                <a:spcPct val="150000"/>
              </a:lnSpc>
              <a:buFont typeface="+mj-lt"/>
              <a:buAutoNum type="arabicPeriod"/>
            </a:pPr>
            <a:r>
              <a:rPr lang="en-US" sz="2800" dirty="0" smtClean="0"/>
              <a:t>Define Top Problems</a:t>
            </a:r>
          </a:p>
          <a:p>
            <a:pPr marL="514350" indent="-514350">
              <a:lnSpc>
                <a:spcPct val="150000"/>
              </a:lnSpc>
              <a:buFont typeface="+mj-lt"/>
              <a:buAutoNum type="arabicPeriod"/>
            </a:pPr>
            <a:r>
              <a:rPr lang="en-US" sz="2800" dirty="0" smtClean="0"/>
              <a:t>Build Logic Model for Each Problem:</a:t>
            </a:r>
          </a:p>
          <a:p>
            <a:pPr lvl="2">
              <a:lnSpc>
                <a:spcPct val="150000"/>
              </a:lnSpc>
            </a:pPr>
            <a:r>
              <a:rPr lang="en-US" sz="2800" dirty="0" smtClean="0"/>
              <a:t>	- Identify 2 Root Causes</a:t>
            </a:r>
          </a:p>
          <a:p>
            <a:pPr lvl="2">
              <a:lnSpc>
                <a:spcPct val="150000"/>
              </a:lnSpc>
            </a:pPr>
            <a:r>
              <a:rPr lang="en-US" sz="2800" dirty="0"/>
              <a:t>	</a:t>
            </a:r>
            <a:r>
              <a:rPr lang="en-US" sz="2800" dirty="0" smtClean="0"/>
              <a:t>- Identify 2 Local Conditions</a:t>
            </a:r>
          </a:p>
          <a:p>
            <a:pPr lvl="2">
              <a:lnSpc>
                <a:spcPct val="150000"/>
              </a:lnSpc>
            </a:pPr>
            <a:r>
              <a:rPr lang="en-US" sz="2800" dirty="0"/>
              <a:t>	</a:t>
            </a:r>
            <a:r>
              <a:rPr lang="en-US" sz="2800" dirty="0" smtClean="0"/>
              <a:t>- Develop Strategies for Each</a:t>
            </a:r>
          </a:p>
          <a:p>
            <a:endParaRPr lang="en-US" sz="2800" dirty="0" smtClean="0"/>
          </a:p>
          <a:p>
            <a:pPr lvl="1"/>
            <a:endParaRPr lang="en-US" sz="2800" dirty="0" smtClean="0"/>
          </a:p>
          <a:p>
            <a:endParaRPr lang="en-US" dirty="0" smtClean="0"/>
          </a:p>
          <a:p>
            <a:endParaRPr lang="en-US" dirty="0"/>
          </a:p>
        </p:txBody>
      </p:sp>
    </p:spTree>
    <p:extLst>
      <p:ext uri="{BB962C8B-B14F-4D97-AF65-F5344CB8AC3E}">
        <p14:creationId xmlns:p14="http://schemas.microsoft.com/office/powerpoint/2010/main" val="4246304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5" y="6754777"/>
            <a:ext cx="8036131" cy="1173517"/>
          </a:xfrm>
        </p:spPr>
        <p:txBody>
          <a:bodyPr>
            <a:noAutofit/>
          </a:bodyPr>
          <a:lstStyle/>
          <a:p>
            <a:pPr lvl="1" algn="ctr"/>
            <a:endParaRPr lang="en-US" altLang="en-US" sz="2800" i="1" dirty="0">
              <a:solidFill>
                <a:schemeClr val="accent1"/>
              </a:solidFill>
              <a:latin typeface="+mn-lt"/>
            </a:endParaRPr>
          </a:p>
          <a:p>
            <a:pPr lvl="1" algn="ctr"/>
            <a:endParaRPr lang="en-US" altLang="en-US" sz="2800" i="1" dirty="0">
              <a:solidFill>
                <a:schemeClr val="accent1"/>
              </a:solidFill>
              <a:latin typeface="+mn-lt"/>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762000" y="533400"/>
            <a:ext cx="7924800" cy="994172"/>
          </a:xfrm>
        </p:spPr>
        <p:txBody>
          <a:bodyPr>
            <a:noAutofit/>
          </a:bodyPr>
          <a:lstStyle/>
          <a:p>
            <a:pPr algn="ctr"/>
            <a:r>
              <a:rPr lang="en-US" sz="4800" dirty="0" smtClean="0">
                <a:solidFill>
                  <a:schemeClr val="accent3"/>
                </a:solidFill>
                <a:latin typeface="+mn-lt"/>
              </a:rPr>
              <a:t>Build </a:t>
            </a:r>
            <a:r>
              <a:rPr lang="en-US" sz="4800" dirty="0" smtClean="0">
                <a:solidFill>
                  <a:schemeClr val="accent3"/>
                </a:solidFill>
                <a:latin typeface="+mn-lt"/>
              </a:rPr>
              <a:t>Logic Model for Each Problem</a:t>
            </a:r>
            <a:endParaRPr lang="en-US" sz="4800" dirty="0">
              <a:solidFill>
                <a:schemeClr val="accent3"/>
              </a:solidFill>
              <a:latin typeface="+mn-lt"/>
            </a:endParaRPr>
          </a:p>
        </p:txBody>
      </p:sp>
      <p:sp>
        <p:nvSpPr>
          <p:cNvPr id="2" name="Rectangle 1"/>
          <p:cNvSpPr/>
          <p:nvPr/>
        </p:nvSpPr>
        <p:spPr>
          <a:xfrm>
            <a:off x="2209800" y="3429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Root Cause</a:t>
            </a: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267200"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Problem</a:t>
            </a:r>
            <a:endParaRPr lang="en-US"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6400800" y="3429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Root Cause</a:t>
            </a: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1295400" y="515457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ln w="0"/>
                <a:solidFill>
                  <a:schemeClr val="tx1"/>
                </a:solidFill>
                <a:effectLst>
                  <a:outerShdw blurRad="38100" dist="19050" dir="2700000" algn="tl" rotWithShape="0">
                    <a:schemeClr val="dk1">
                      <a:alpha val="40000"/>
                    </a:schemeClr>
                  </a:outerShdw>
                </a:effectLst>
              </a:rPr>
              <a:t>Local Condition</a:t>
            </a:r>
            <a:endParaRPr lang="en-US" sz="130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3124200" y="515457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ln w="0"/>
                <a:solidFill>
                  <a:schemeClr val="tx1"/>
                </a:solidFill>
                <a:effectLst>
                  <a:outerShdw blurRad="38100" dist="19050" dir="2700000" algn="tl" rotWithShape="0">
                    <a:schemeClr val="dk1">
                      <a:alpha val="40000"/>
                    </a:schemeClr>
                  </a:outerShdw>
                </a:effectLst>
              </a:rPr>
              <a:t>Local Condition</a:t>
            </a:r>
            <a:endParaRPr lang="en-US" sz="130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5486400" y="515457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ln w="0"/>
                <a:solidFill>
                  <a:schemeClr val="tx1"/>
                </a:solidFill>
                <a:effectLst>
                  <a:outerShdw blurRad="38100" dist="19050" dir="2700000" algn="tl" rotWithShape="0">
                    <a:schemeClr val="dk1">
                      <a:alpha val="40000"/>
                    </a:schemeClr>
                  </a:outerShdw>
                </a:effectLst>
              </a:rPr>
              <a:t>Local Condition</a:t>
            </a:r>
            <a:endParaRPr lang="en-US" sz="130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7315200" y="515457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ln w="0"/>
                <a:solidFill>
                  <a:schemeClr val="tx1"/>
                </a:solidFill>
                <a:effectLst>
                  <a:outerShdw blurRad="38100" dist="19050" dir="2700000" algn="tl" rotWithShape="0">
                    <a:schemeClr val="dk1">
                      <a:alpha val="40000"/>
                    </a:schemeClr>
                  </a:outerShdw>
                </a:effectLst>
              </a:rPr>
              <a:t>Local Condition</a:t>
            </a:r>
            <a:endParaRPr lang="en-US" sz="1300" dirty="0">
              <a:ln w="0"/>
              <a:solidFill>
                <a:schemeClr val="tx1"/>
              </a:solidFill>
              <a:effectLst>
                <a:outerShdw blurRad="38100" dist="19050" dir="2700000" algn="tl" rotWithShape="0">
                  <a:schemeClr val="dk1">
                    <a:alpha val="40000"/>
                  </a:schemeClr>
                </a:outerShdw>
              </a:effectLst>
            </a:endParaRPr>
          </a:p>
        </p:txBody>
      </p:sp>
      <p:sp>
        <p:nvSpPr>
          <p:cNvPr id="13" name="Right Arrow 12"/>
          <p:cNvSpPr/>
          <p:nvPr/>
        </p:nvSpPr>
        <p:spPr>
          <a:xfrm rot="8833300">
            <a:off x="3140529" y="2988129"/>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097586">
            <a:off x="5368587" y="2998935"/>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942277">
            <a:off x="1741588" y="4613461"/>
            <a:ext cx="786446" cy="271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945370">
            <a:off x="2768920" y="4613459"/>
            <a:ext cx="786446" cy="271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7942277">
            <a:off x="5953710" y="4637104"/>
            <a:ext cx="786446" cy="271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2945370">
            <a:off x="6981042" y="4637102"/>
            <a:ext cx="786446" cy="271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617092" y="6298407"/>
            <a:ext cx="4214615" cy="584775"/>
          </a:xfrm>
          <a:prstGeom prst="rect">
            <a:avLst/>
          </a:prstGeom>
          <a:noFill/>
        </p:spPr>
        <p:txBody>
          <a:bodyPr wrap="none" rtlCol="0">
            <a:spAutoFit/>
          </a:bodyPr>
          <a:lstStyle/>
          <a:p>
            <a:r>
              <a:rPr lang="en-US" sz="3200" b="1" dirty="0" smtClean="0">
                <a:solidFill>
                  <a:schemeClr val="accent1"/>
                </a:solidFill>
              </a:rPr>
              <a:t>S  t  r  a  t  e  g  </a:t>
            </a:r>
            <a:r>
              <a:rPr lang="en-US" sz="3200" b="1" dirty="0" err="1" smtClean="0">
                <a:solidFill>
                  <a:schemeClr val="accent1"/>
                </a:solidFill>
              </a:rPr>
              <a:t>i</a:t>
            </a:r>
            <a:r>
              <a:rPr lang="en-US" sz="3200" b="1" dirty="0" smtClean="0">
                <a:solidFill>
                  <a:schemeClr val="accent1"/>
                </a:solidFill>
              </a:rPr>
              <a:t>  e  s</a:t>
            </a:r>
            <a:endParaRPr lang="en-US" b="1" dirty="0">
              <a:solidFill>
                <a:schemeClr val="accent1"/>
              </a:solidFill>
            </a:endParaRPr>
          </a:p>
        </p:txBody>
      </p:sp>
    </p:spTree>
    <p:extLst>
      <p:ext uri="{BB962C8B-B14F-4D97-AF65-F5344CB8AC3E}">
        <p14:creationId xmlns:p14="http://schemas.microsoft.com/office/powerpoint/2010/main" val="391075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5" y="6754777"/>
            <a:ext cx="8036131" cy="1173517"/>
          </a:xfrm>
        </p:spPr>
        <p:txBody>
          <a:bodyPr>
            <a:noAutofit/>
          </a:bodyPr>
          <a:lstStyle/>
          <a:p>
            <a:pPr lvl="1" algn="ctr"/>
            <a:endParaRPr lang="en-US" altLang="en-US" sz="2800" i="1" dirty="0">
              <a:solidFill>
                <a:schemeClr val="accent1"/>
              </a:solidFill>
              <a:latin typeface="+mn-lt"/>
            </a:endParaRPr>
          </a:p>
          <a:p>
            <a:pPr lvl="1" algn="ctr"/>
            <a:endParaRPr lang="en-US" altLang="en-US" sz="2800" i="1" dirty="0">
              <a:solidFill>
                <a:schemeClr val="accent1"/>
              </a:solidFill>
              <a:latin typeface="+mn-lt"/>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304800" y="533400"/>
            <a:ext cx="8382000" cy="994172"/>
          </a:xfrm>
        </p:spPr>
        <p:txBody>
          <a:bodyPr>
            <a:noAutofit/>
          </a:bodyPr>
          <a:lstStyle/>
          <a:p>
            <a:pPr algn="ctr"/>
            <a:r>
              <a:rPr lang="en-US" sz="4800" dirty="0" smtClean="0">
                <a:solidFill>
                  <a:schemeClr val="accent3"/>
                </a:solidFill>
                <a:latin typeface="+mn-lt"/>
              </a:rPr>
              <a:t>Define Top Problems</a:t>
            </a:r>
            <a:endParaRPr lang="en-US" sz="4400" dirty="0">
              <a:solidFill>
                <a:schemeClr val="accent3"/>
              </a:solidFill>
              <a:latin typeface="+mn-l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57" t="30270" r="24114"/>
          <a:stretch/>
        </p:blipFill>
        <p:spPr>
          <a:xfrm>
            <a:off x="1066800" y="2286000"/>
            <a:ext cx="7296679" cy="4168262"/>
          </a:xfrm>
          <a:prstGeom prst="rect">
            <a:avLst/>
          </a:prstGeom>
        </p:spPr>
      </p:pic>
      <p:sp>
        <p:nvSpPr>
          <p:cNvPr id="2" name="Oval 1"/>
          <p:cNvSpPr/>
          <p:nvPr/>
        </p:nvSpPr>
        <p:spPr>
          <a:xfrm>
            <a:off x="2362200" y="3657600"/>
            <a:ext cx="1524000" cy="1524000"/>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163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5" y="6754777"/>
            <a:ext cx="8036131" cy="1173517"/>
          </a:xfrm>
        </p:spPr>
        <p:txBody>
          <a:bodyPr>
            <a:noAutofit/>
          </a:bodyPr>
          <a:lstStyle/>
          <a:p>
            <a:pPr lvl="1" algn="ctr"/>
            <a:endParaRPr lang="en-US" altLang="en-US" sz="2800" i="1" dirty="0">
              <a:solidFill>
                <a:schemeClr val="accent1"/>
              </a:solidFill>
              <a:latin typeface="+mn-lt"/>
            </a:endParaRPr>
          </a:p>
          <a:p>
            <a:pPr lvl="1" algn="ctr"/>
            <a:endParaRPr lang="en-US" altLang="en-US" sz="2800" i="1" dirty="0">
              <a:solidFill>
                <a:schemeClr val="accent1"/>
              </a:solidFill>
              <a:latin typeface="+mn-lt"/>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1009084" y="533400"/>
            <a:ext cx="7619999" cy="994172"/>
          </a:xfrm>
        </p:spPr>
        <p:txBody>
          <a:bodyPr>
            <a:noAutofit/>
          </a:bodyPr>
          <a:lstStyle/>
          <a:p>
            <a:pPr algn="ctr"/>
            <a:r>
              <a:rPr lang="en-US" sz="4800" dirty="0" smtClean="0">
                <a:solidFill>
                  <a:schemeClr val="accent3"/>
                </a:solidFill>
                <a:latin typeface="+mn-lt"/>
              </a:rPr>
              <a:t>Identify </a:t>
            </a:r>
            <a:r>
              <a:rPr lang="en-US" sz="4800" dirty="0" smtClean="0">
                <a:solidFill>
                  <a:schemeClr val="accent3"/>
                </a:solidFill>
                <a:latin typeface="+mn-lt"/>
              </a:rPr>
              <a:t>Top 2 Root Causes</a:t>
            </a:r>
            <a:endParaRPr lang="en-US" sz="4800" dirty="0">
              <a:solidFill>
                <a:schemeClr val="accent3"/>
              </a:solidFill>
              <a:latin typeface="+mn-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167" t="45552" r="25833" b="8499"/>
          <a:stretch/>
        </p:blipFill>
        <p:spPr>
          <a:xfrm>
            <a:off x="1016000" y="2174460"/>
            <a:ext cx="7613083" cy="3933428"/>
          </a:xfrm>
          <a:prstGeom prst="rect">
            <a:avLst/>
          </a:prstGeom>
        </p:spPr>
      </p:pic>
    </p:spTree>
    <p:extLst>
      <p:ext uri="{BB962C8B-B14F-4D97-AF65-F5344CB8AC3E}">
        <p14:creationId xmlns:p14="http://schemas.microsoft.com/office/powerpoint/2010/main" val="42182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5" y="6754777"/>
            <a:ext cx="8036131" cy="1173517"/>
          </a:xfrm>
        </p:spPr>
        <p:txBody>
          <a:bodyPr>
            <a:noAutofit/>
          </a:bodyPr>
          <a:lstStyle/>
          <a:p>
            <a:pPr lvl="1" algn="ctr"/>
            <a:endParaRPr lang="en-US" altLang="en-US" sz="2800" i="1" dirty="0">
              <a:solidFill>
                <a:schemeClr val="accent1"/>
              </a:solidFill>
              <a:latin typeface="+mn-lt"/>
            </a:endParaRPr>
          </a:p>
          <a:p>
            <a:pPr lvl="1" algn="ctr"/>
            <a:endParaRPr lang="en-US" altLang="en-US" sz="2800" i="1" dirty="0">
              <a:solidFill>
                <a:schemeClr val="accent1"/>
              </a:solidFill>
              <a:latin typeface="+mn-lt"/>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609600" y="533400"/>
            <a:ext cx="8019483" cy="994172"/>
          </a:xfrm>
        </p:spPr>
        <p:txBody>
          <a:bodyPr>
            <a:noAutofit/>
          </a:bodyPr>
          <a:lstStyle/>
          <a:p>
            <a:pPr algn="ctr"/>
            <a:r>
              <a:rPr lang="en-US" sz="4800" dirty="0" smtClean="0">
                <a:solidFill>
                  <a:schemeClr val="accent3"/>
                </a:solidFill>
                <a:latin typeface="+mn-lt"/>
              </a:rPr>
              <a:t>Identify </a:t>
            </a:r>
            <a:r>
              <a:rPr lang="en-US" sz="4800" dirty="0" smtClean="0">
                <a:solidFill>
                  <a:schemeClr val="accent3"/>
                </a:solidFill>
                <a:latin typeface="+mn-lt"/>
              </a:rPr>
              <a:t>2 Local Conditions per Root Cause</a:t>
            </a:r>
            <a:endParaRPr lang="en-US" sz="4800" dirty="0">
              <a:solidFill>
                <a:schemeClr val="accent3"/>
              </a:solidFill>
              <a:latin typeface="+mn-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3754" t="28424" r="24174" b="8051"/>
          <a:stretch/>
        </p:blipFill>
        <p:spPr>
          <a:xfrm>
            <a:off x="1685641" y="2362200"/>
            <a:ext cx="5867399" cy="4024312"/>
          </a:xfrm>
          <a:prstGeom prst="rect">
            <a:avLst/>
          </a:prstGeom>
        </p:spPr>
      </p:pic>
    </p:spTree>
    <p:extLst>
      <p:ext uri="{BB962C8B-B14F-4D97-AF65-F5344CB8AC3E}">
        <p14:creationId xmlns:p14="http://schemas.microsoft.com/office/powerpoint/2010/main" val="417526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5" y="6754777"/>
            <a:ext cx="8036131" cy="1173517"/>
          </a:xfrm>
        </p:spPr>
        <p:txBody>
          <a:bodyPr>
            <a:noAutofit/>
          </a:bodyPr>
          <a:lstStyle/>
          <a:p>
            <a:pPr lvl="1" algn="ctr"/>
            <a:endParaRPr lang="en-US" altLang="en-US" sz="2800" i="1" dirty="0">
              <a:solidFill>
                <a:schemeClr val="accent1"/>
              </a:solidFill>
              <a:latin typeface="+mn-lt"/>
            </a:endParaRPr>
          </a:p>
          <a:p>
            <a:pPr lvl="1" algn="ctr"/>
            <a:endParaRPr lang="en-US" altLang="en-US" sz="2800" i="1" dirty="0">
              <a:solidFill>
                <a:schemeClr val="accent1"/>
              </a:solidFill>
              <a:latin typeface="+mn-lt"/>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762000" y="533400"/>
            <a:ext cx="7924800" cy="994172"/>
          </a:xfrm>
        </p:spPr>
        <p:txBody>
          <a:bodyPr>
            <a:noAutofit/>
          </a:bodyPr>
          <a:lstStyle/>
          <a:p>
            <a:pPr algn="ctr"/>
            <a:r>
              <a:rPr lang="en-US" sz="4800" dirty="0" smtClean="0">
                <a:solidFill>
                  <a:schemeClr val="accent3"/>
                </a:solidFill>
                <a:latin typeface="+mn-lt"/>
              </a:rPr>
              <a:t>Our Alcohol Logic Model</a:t>
            </a:r>
            <a:endParaRPr lang="en-US" sz="4800" dirty="0">
              <a:solidFill>
                <a:schemeClr val="accent3"/>
              </a:solidFill>
              <a:latin typeface="+mn-l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546" t="12442" r="21666" b="14907"/>
          <a:stretch/>
        </p:blipFill>
        <p:spPr>
          <a:xfrm>
            <a:off x="1599142" y="2258977"/>
            <a:ext cx="6250515" cy="4495800"/>
          </a:xfrm>
          <a:prstGeom prst="rect">
            <a:avLst/>
          </a:prstGeom>
        </p:spPr>
      </p:pic>
    </p:spTree>
    <p:extLst>
      <p:ext uri="{BB962C8B-B14F-4D97-AF65-F5344CB8AC3E}">
        <p14:creationId xmlns:p14="http://schemas.microsoft.com/office/powerpoint/2010/main" val="160251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5" y="6754777"/>
            <a:ext cx="8036131" cy="1173517"/>
          </a:xfrm>
        </p:spPr>
        <p:txBody>
          <a:bodyPr>
            <a:noAutofit/>
          </a:bodyPr>
          <a:lstStyle/>
          <a:p>
            <a:pPr lvl="1" algn="ctr"/>
            <a:endParaRPr lang="en-US" altLang="en-US" sz="2800" i="1" dirty="0">
              <a:solidFill>
                <a:schemeClr val="accent1"/>
              </a:solidFill>
              <a:latin typeface="+mn-lt"/>
            </a:endParaRPr>
          </a:p>
          <a:p>
            <a:pPr lvl="1" algn="ctr"/>
            <a:endParaRPr lang="en-US" altLang="en-US" sz="2800" i="1" dirty="0">
              <a:solidFill>
                <a:schemeClr val="accent1"/>
              </a:solidFill>
              <a:latin typeface="+mn-lt"/>
            </a:endParaRPr>
          </a:p>
          <a:p>
            <a:pPr lvl="1"/>
            <a:endParaRPr lang="en-US" altLang="en-US" sz="3075" dirty="0">
              <a:solidFill>
                <a:schemeClr val="tx2"/>
              </a:solidFill>
              <a:latin typeface="Avenir Next Demi Bold" panose="020B0703020202020204" pitchFamily="34" charset="0"/>
            </a:endParaRPr>
          </a:p>
          <a:p>
            <a:endParaRPr lang="en-US" sz="3750" dirty="0"/>
          </a:p>
        </p:txBody>
      </p:sp>
      <p:sp>
        <p:nvSpPr>
          <p:cNvPr id="4" name="Subtitle 2"/>
          <p:cNvSpPr>
            <a:spLocks noGrp="1"/>
          </p:cNvSpPr>
          <p:nvPr>
            <p:ph type="title"/>
          </p:nvPr>
        </p:nvSpPr>
        <p:spPr>
          <a:xfrm>
            <a:off x="304800" y="533400"/>
            <a:ext cx="8716239" cy="994172"/>
          </a:xfrm>
        </p:spPr>
        <p:txBody>
          <a:bodyPr>
            <a:noAutofit/>
          </a:bodyPr>
          <a:lstStyle/>
          <a:p>
            <a:pPr algn="ctr"/>
            <a:r>
              <a:rPr lang="en-US" sz="4800" dirty="0" smtClean="0">
                <a:solidFill>
                  <a:schemeClr val="accent3"/>
                </a:solidFill>
                <a:latin typeface="+mn-lt"/>
              </a:rPr>
              <a:t>Develop </a:t>
            </a:r>
            <a:r>
              <a:rPr lang="en-US" sz="4800" dirty="0" smtClean="0">
                <a:solidFill>
                  <a:schemeClr val="accent3"/>
                </a:solidFill>
                <a:latin typeface="+mn-lt"/>
              </a:rPr>
              <a:t>Strategies for Each Local Condition</a:t>
            </a:r>
            <a:endParaRPr lang="en-US" sz="4800" dirty="0">
              <a:solidFill>
                <a:schemeClr val="accent3"/>
              </a:solidFill>
              <a:latin typeface="+mn-lt"/>
            </a:endParaRPr>
          </a:p>
        </p:txBody>
      </p:sp>
      <p:pic>
        <p:nvPicPr>
          <p:cNvPr id="5" name="Picture 4"/>
          <p:cNvPicPr>
            <a:picLocks noChangeAspect="1"/>
          </p:cNvPicPr>
          <p:nvPr/>
        </p:nvPicPr>
        <p:blipFill>
          <a:blip r:embed="rId3"/>
          <a:stretch>
            <a:fillRect/>
          </a:stretch>
        </p:blipFill>
        <p:spPr>
          <a:xfrm>
            <a:off x="304799" y="2233242"/>
            <a:ext cx="8716239" cy="3815865"/>
          </a:xfrm>
          <a:prstGeom prst="rect">
            <a:avLst/>
          </a:prstGeom>
        </p:spPr>
      </p:pic>
    </p:spTree>
    <p:extLst>
      <p:ext uri="{BB962C8B-B14F-4D97-AF65-F5344CB8AC3E}">
        <p14:creationId xmlns:p14="http://schemas.microsoft.com/office/powerpoint/2010/main" val="505155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386DFF"/>
      </a:dk2>
      <a:lt2>
        <a:srgbClr val="EEECE1"/>
      </a:lt2>
      <a:accent1>
        <a:srgbClr val="2AD891"/>
      </a:accent1>
      <a:accent2>
        <a:srgbClr val="DF5434"/>
      </a:accent2>
      <a:accent3>
        <a:srgbClr val="3828BD"/>
      </a:accent3>
      <a:accent4>
        <a:srgbClr val="FFCE08"/>
      </a:accent4>
      <a:accent5>
        <a:srgbClr val="716F6F"/>
      </a:accent5>
      <a:accent6>
        <a:srgbClr val="EB419F"/>
      </a:accent6>
      <a:hlink>
        <a:srgbClr val="EB419F"/>
      </a:hlink>
      <a:folHlink>
        <a:srgbClr val="EB41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4755</TotalTime>
  <Words>1702</Words>
  <Application>Microsoft Office PowerPoint</Application>
  <PresentationFormat>On-screen Show (4:3)</PresentationFormat>
  <Paragraphs>159</Paragraphs>
  <Slides>12</Slides>
  <Notes>12</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Avenir Next Demi Bold</vt:lpstr>
      <vt:lpstr>Baskerville Old Face</vt:lpstr>
      <vt:lpstr>Calibri</vt:lpstr>
      <vt:lpstr>Wingdings</vt:lpstr>
      <vt:lpstr>Office Theme</vt:lpstr>
      <vt:lpstr>   How to Plan Prevention Work</vt:lpstr>
      <vt:lpstr>Strategic Planning Framework</vt:lpstr>
      <vt:lpstr>Planning Process</vt:lpstr>
      <vt:lpstr>Build Logic Model for Each Problem</vt:lpstr>
      <vt:lpstr>Define Top Problems</vt:lpstr>
      <vt:lpstr>Identify Top 2 Root Causes</vt:lpstr>
      <vt:lpstr>Identify 2 Local Conditions per Root Cause</vt:lpstr>
      <vt:lpstr>Our Alcohol Logic Model</vt:lpstr>
      <vt:lpstr>Develop Strategies for Each Local Condition</vt:lpstr>
      <vt:lpstr>The coalition approach</vt:lpstr>
      <vt:lpstr>Build coalition to involve 12 sectors &amp; all cultural groups</vt:lpstr>
      <vt:lpstr>SPF Model Ultimately Leads to Mix of 7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Bruemmer</dc:creator>
  <cp:lastModifiedBy>Margaret Watt</cp:lastModifiedBy>
  <cp:revision>484</cp:revision>
  <cp:lastPrinted>2020-10-06T18:51:46Z</cp:lastPrinted>
  <dcterms:created xsi:type="dcterms:W3CDTF">2015-06-29T12:48:18Z</dcterms:created>
  <dcterms:modified xsi:type="dcterms:W3CDTF">2020-10-28T17:27:35Z</dcterms:modified>
</cp:coreProperties>
</file>