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60" r:id="rId1"/>
  </p:sldMasterIdLst>
  <p:notesMasterIdLst>
    <p:notesMasterId r:id="rId24"/>
  </p:notesMasterIdLst>
  <p:handoutMasterIdLst>
    <p:handoutMasterId r:id="rId25"/>
  </p:handoutMasterIdLst>
  <p:sldIdLst>
    <p:sldId id="859" r:id="rId2"/>
    <p:sldId id="863" r:id="rId3"/>
    <p:sldId id="328" r:id="rId4"/>
    <p:sldId id="798" r:id="rId5"/>
    <p:sldId id="799" r:id="rId6"/>
    <p:sldId id="795" r:id="rId7"/>
    <p:sldId id="317" r:id="rId8"/>
    <p:sldId id="319" r:id="rId9"/>
    <p:sldId id="800" r:id="rId10"/>
    <p:sldId id="267" r:id="rId11"/>
    <p:sldId id="268" r:id="rId12"/>
    <p:sldId id="343" r:id="rId13"/>
    <p:sldId id="864" r:id="rId14"/>
    <p:sldId id="869" r:id="rId15"/>
    <p:sldId id="867" r:id="rId16"/>
    <p:sldId id="866" r:id="rId17"/>
    <p:sldId id="871" r:id="rId18"/>
    <p:sldId id="874" r:id="rId19"/>
    <p:sldId id="875" r:id="rId20"/>
    <p:sldId id="873" r:id="rId21"/>
    <p:sldId id="876" r:id="rId22"/>
    <p:sldId id="870"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45">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B39B"/>
    <a:srgbClr val="25257A"/>
    <a:srgbClr val="31358C"/>
    <a:srgbClr val="D87987"/>
    <a:srgbClr val="C9DCAC"/>
    <a:srgbClr val="7FBEEB"/>
    <a:srgbClr val="C1CC99"/>
    <a:srgbClr val="9AC4F8"/>
    <a:srgbClr val="DD7373"/>
    <a:srgbClr val="C67D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2" autoAdjust="0"/>
    <p:restoredTop sz="56957" autoAdjust="0"/>
  </p:normalViewPr>
  <p:slideViewPr>
    <p:cSldViewPr snapToGrid="0" snapToObjects="1" showGuides="1">
      <p:cViewPr varScale="1">
        <p:scale>
          <a:sx n="67" d="100"/>
          <a:sy n="67" d="100"/>
        </p:scale>
        <p:origin x="642" y="72"/>
      </p:cViewPr>
      <p:guideLst>
        <p:guide orient="horz" pos="3445"/>
        <p:guide pos="2881"/>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0-6AFC-45C8-ACEB-E3FA84AB5D81}"/>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1-6AFC-45C8-ACEB-E3FA84AB5D81}"/>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2-6AFC-45C8-ACEB-E3FA84AB5D81}"/>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3-6AFC-45C8-ACEB-E3FA84AB5D81}"/>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4-6AFC-45C8-ACEB-E3FA84AB5D81}"/>
              </c:ext>
            </c:extLst>
          </c:dPt>
          <c:dPt>
            <c:idx val="5"/>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5-6AFC-45C8-ACEB-E3FA84AB5D81}"/>
              </c:ext>
            </c:extLst>
          </c:dPt>
          <c:dLbls>
            <c:dLbl>
              <c:idx val="1"/>
              <c:layout>
                <c:manualLayout>
                  <c:x val="6.4912951694755902E-2"/>
                  <c:y val="-0.19370621731188697"/>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6AFC-45C8-ACEB-E3FA84AB5D8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7th</c:v>
                </c:pt>
                <c:pt idx="1">
                  <c:v>9th</c:v>
                </c:pt>
                <c:pt idx="2">
                  <c:v>11th</c:v>
                </c:pt>
              </c:strCache>
            </c:strRef>
          </c:cat>
          <c:val>
            <c:numRef>
              <c:f>Sheet1!$B$2:$B$4</c:f>
              <c:numCache>
                <c:formatCode>General</c:formatCode>
                <c:ptCount val="3"/>
                <c:pt idx="0">
                  <c:v>37</c:v>
                </c:pt>
                <c:pt idx="1">
                  <c:v>37</c:v>
                </c:pt>
                <c:pt idx="2">
                  <c:v>26</c:v>
                </c:pt>
              </c:numCache>
            </c:numRef>
          </c:val>
          <c:extLst>
            <c:ext xmlns:c16="http://schemas.microsoft.com/office/drawing/2014/chart" uri="{C3380CC4-5D6E-409C-BE32-E72D297353CC}">
              <c16:uniqueId val="{00000006-6AFC-45C8-ACEB-E3FA84AB5D8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E-2"/>
          <c:y val="3.2425549476119642E-2"/>
          <c:w val="0.86944444444444446"/>
          <c:h val="0.73239335603508648"/>
        </c:manualLayout>
      </c:layout>
      <c:barChart>
        <c:barDir val="col"/>
        <c:grouping val="clustered"/>
        <c:varyColors val="0"/>
        <c:ser>
          <c:idx val="0"/>
          <c:order val="0"/>
          <c:tx>
            <c:strRef>
              <c:f>Sheet1!$B$1</c:f>
              <c:strCache>
                <c:ptCount val="1"/>
                <c:pt idx="0">
                  <c:v>Alcohol Use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My parents disapprove</c:v>
                </c:pt>
                <c:pt idx="1">
                  <c:v>My parents don't disapprove</c:v>
                </c:pt>
              </c:strCache>
            </c:strRef>
          </c:cat>
          <c:val>
            <c:numRef>
              <c:f>Sheet1!$B$2:$B$3</c:f>
              <c:numCache>
                <c:formatCode>0%</c:formatCode>
                <c:ptCount val="2"/>
                <c:pt idx="0">
                  <c:v>0.23</c:v>
                </c:pt>
                <c:pt idx="1">
                  <c:v>0.56000000000000005</c:v>
                </c:pt>
              </c:numCache>
            </c:numRef>
          </c:val>
          <c:extLst>
            <c:ext xmlns:c16="http://schemas.microsoft.com/office/drawing/2014/chart" uri="{C3380CC4-5D6E-409C-BE32-E72D297353CC}">
              <c16:uniqueId val="{00000000-717B-4B77-92CF-F4E43CFB0A16}"/>
            </c:ext>
          </c:extLst>
        </c:ser>
        <c:ser>
          <c:idx val="1"/>
          <c:order val="1"/>
          <c:tx>
            <c:strRef>
              <c:f>Sheet1!$C$1</c:f>
              <c:strCache>
                <c:ptCount val="1"/>
                <c:pt idx="0">
                  <c:v>Marijuana Use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My parents disapprove</c:v>
                </c:pt>
                <c:pt idx="1">
                  <c:v>My parents don't disapprove</c:v>
                </c:pt>
              </c:strCache>
            </c:strRef>
          </c:cat>
          <c:val>
            <c:numRef>
              <c:f>Sheet1!$C$2:$C$3</c:f>
              <c:numCache>
                <c:formatCode>0%</c:formatCode>
                <c:ptCount val="2"/>
                <c:pt idx="0">
                  <c:v>0.08</c:v>
                </c:pt>
                <c:pt idx="1">
                  <c:v>0.42</c:v>
                </c:pt>
              </c:numCache>
            </c:numRef>
          </c:val>
          <c:extLst>
            <c:ext xmlns:c16="http://schemas.microsoft.com/office/drawing/2014/chart" uri="{C3380CC4-5D6E-409C-BE32-E72D297353CC}">
              <c16:uniqueId val="{00000001-717B-4B77-92CF-F4E43CFB0A16}"/>
            </c:ext>
          </c:extLst>
        </c:ser>
        <c:dLbls>
          <c:showLegendKey val="0"/>
          <c:showVal val="0"/>
          <c:showCatName val="0"/>
          <c:showSerName val="0"/>
          <c:showPercent val="0"/>
          <c:showBubbleSize val="0"/>
        </c:dLbls>
        <c:gapWidth val="219"/>
        <c:overlap val="-27"/>
        <c:axId val="241019183"/>
        <c:axId val="313252927"/>
      </c:barChart>
      <c:catAx>
        <c:axId val="241019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13252927"/>
        <c:crosses val="autoZero"/>
        <c:auto val="1"/>
        <c:lblAlgn val="ctr"/>
        <c:lblOffset val="100"/>
        <c:noMultiLvlLbl val="0"/>
      </c:catAx>
      <c:valAx>
        <c:axId val="313252927"/>
        <c:scaling>
          <c:orientation val="minMax"/>
        </c:scaling>
        <c:delete val="1"/>
        <c:axPos val="l"/>
        <c:numFmt formatCode="0%" sourceLinked="1"/>
        <c:majorTickMark val="none"/>
        <c:minorTickMark val="none"/>
        <c:tickLblPos val="nextTo"/>
        <c:crossAx val="241019183"/>
        <c:crosses val="autoZero"/>
        <c:crossBetween val="between"/>
      </c:valAx>
      <c:spPr>
        <a:noFill/>
        <a:ln>
          <a:noFill/>
        </a:ln>
        <a:effectLst/>
      </c:spPr>
    </c:plotArea>
    <c:legend>
      <c:legendPos val="b"/>
      <c:layout>
        <c:manualLayout>
          <c:xMode val="edge"/>
          <c:yMode val="edge"/>
          <c:x val="0.28483158355205607"/>
          <c:y val="0.89819672470879308"/>
          <c:w val="0.43033683289588809"/>
          <c:h val="0.1018032752912069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2"/>
          <c:dPt>
            <c:idx val="0"/>
            <c:bubble3D val="0"/>
            <c:spPr>
              <a:solidFill>
                <a:schemeClr val="accent6"/>
              </a:solidFill>
              <a:ln>
                <a:noFill/>
              </a:ln>
              <a:effectLst/>
            </c:spPr>
            <c:extLst>
              <c:ext xmlns:c16="http://schemas.microsoft.com/office/drawing/2014/chart" uri="{C3380CC4-5D6E-409C-BE32-E72D297353CC}">
                <c16:uniqueId val="{00000000-376A-4FB0-99B5-B6FB43EB624E}"/>
              </c:ext>
            </c:extLst>
          </c:dPt>
          <c:dPt>
            <c:idx val="1"/>
            <c:bubble3D val="0"/>
            <c:spPr>
              <a:solidFill>
                <a:schemeClr val="accent5"/>
              </a:solidFill>
              <a:ln>
                <a:noFill/>
              </a:ln>
              <a:effectLst/>
            </c:spPr>
            <c:extLst>
              <c:ext xmlns:c16="http://schemas.microsoft.com/office/drawing/2014/chart" uri="{C3380CC4-5D6E-409C-BE32-E72D297353CC}">
                <c16:uniqueId val="{00000001-376A-4FB0-99B5-B6FB43EB624E}"/>
              </c:ext>
            </c:extLst>
          </c:dPt>
          <c:dLbls>
            <c:dLbl>
              <c:idx val="0"/>
              <c:layout>
                <c:manualLayout>
                  <c:x val="-0.15054193173182651"/>
                  <c:y val="1.7772352166114239E-2"/>
                </c:manualLayout>
              </c:layout>
              <c:showLegendKey val="0"/>
              <c:showVal val="0"/>
              <c:showCatName val="1"/>
              <c:showSerName val="0"/>
              <c:showPercent val="1"/>
              <c:showBubbleSize val="0"/>
              <c:extLst>
                <c:ext xmlns:c15="http://schemas.microsoft.com/office/drawing/2012/chart" uri="{CE6537A1-D6FC-4f65-9D91-7224C49458BB}">
                  <c15:layout>
                    <c:manualLayout>
                      <c:w val="0.31436723459056093"/>
                      <c:h val="0.18828062661322995"/>
                    </c:manualLayout>
                  </c15:layout>
                </c:ext>
                <c:ext xmlns:c16="http://schemas.microsoft.com/office/drawing/2014/chart" uri="{C3380CC4-5D6E-409C-BE32-E72D297353CC}">
                  <c16:uniqueId val="{00000000-376A-4FB0-99B5-B6FB43EB624E}"/>
                </c:ext>
              </c:extLst>
            </c:dLbl>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solidFill>
                  <a:prstDash val="solid"/>
                  <a:round/>
                </a:ln>
                <a:effectLst/>
              </c:spPr>
            </c:leaderLines>
            <c:extLst>
              <c:ext xmlns:c15="http://schemas.microsoft.com/office/drawing/2012/chart" uri="{CE6537A1-D6FC-4f65-9D91-7224C49458BB}">
                <c15:layout/>
              </c:ext>
            </c:extLst>
          </c:dLbls>
          <c:cat>
            <c:strRef>
              <c:f>Sheet1!$A$2:$A$3</c:f>
              <c:strCache>
                <c:ptCount val="2"/>
                <c:pt idx="0">
                  <c:v>Female</c:v>
                </c:pt>
                <c:pt idx="1">
                  <c:v>Male</c:v>
                </c:pt>
              </c:strCache>
            </c:strRef>
          </c:cat>
          <c:val>
            <c:numRef>
              <c:f>Sheet1!$B$2:$B$3</c:f>
              <c:numCache>
                <c:formatCode>0%</c:formatCode>
                <c:ptCount val="2"/>
                <c:pt idx="0">
                  <c:v>0.51</c:v>
                </c:pt>
                <c:pt idx="1">
                  <c:v>0.49</c:v>
                </c:pt>
              </c:numCache>
            </c:numRef>
          </c:val>
          <c:extLst>
            <c:ext xmlns:c16="http://schemas.microsoft.com/office/drawing/2014/chart" uri="{C3380CC4-5D6E-409C-BE32-E72D297353CC}">
              <c16:uniqueId val="{00000002-376A-4FB0-99B5-B6FB43EB624E}"/>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Race &amp; Ethnicity</a:t>
            </a:r>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5633855331841909E-2"/>
          <c:y val="2.1251337834240273E-2"/>
          <c:w val="0.94873228933631615"/>
          <c:h val="0.79897253587234962"/>
        </c:manualLayout>
      </c:layout>
      <c:barChart>
        <c:barDir val="col"/>
        <c:grouping val="clustered"/>
        <c:varyColors val="0"/>
        <c:ser>
          <c:idx val="0"/>
          <c:order val="0"/>
          <c:tx>
            <c:strRef>
              <c:f>Sheet1!$B$1</c:f>
              <c:strCache>
                <c:ptCount val="1"/>
                <c:pt idx="0">
                  <c:v>Hispanic</c:v>
                </c:pt>
              </c:strCache>
            </c:strRef>
          </c:tx>
          <c:spPr>
            <a:solidFill>
              <a:schemeClr val="accent6"/>
            </a:solidFill>
            <a:ln>
              <a:noFill/>
            </a:ln>
            <a:effectLst/>
          </c:spPr>
          <c:invertIfNegative val="0"/>
          <c:dLbls>
            <c:dLbl>
              <c:idx val="0"/>
              <c:layout>
                <c:manualLayout>
                  <c:x val="-4.660700969425802E-3"/>
                  <c:y val="2.2663876333041916E-3"/>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663-436C-A46B-50ACF33E330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Sheet1!$B$2</c:f>
              <c:numCache>
                <c:formatCode>0%</c:formatCode>
                <c:ptCount val="1"/>
                <c:pt idx="0">
                  <c:v>0.37</c:v>
                </c:pt>
              </c:numCache>
            </c:numRef>
          </c:val>
          <c:extLst>
            <c:ext xmlns:c16="http://schemas.microsoft.com/office/drawing/2014/chart" uri="{C3380CC4-5D6E-409C-BE32-E72D297353CC}">
              <c16:uniqueId val="{00000001-B663-436C-A46B-50ACF33E3300}"/>
            </c:ext>
          </c:extLst>
        </c:ser>
        <c:ser>
          <c:idx val="1"/>
          <c:order val="1"/>
          <c:tx>
            <c:strRef>
              <c:f>Sheet1!$C$1</c:f>
              <c:strCache>
                <c:ptCount val="1"/>
                <c:pt idx="0">
                  <c:v>White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Sheet1!$C$2</c:f>
              <c:numCache>
                <c:formatCode>0%</c:formatCode>
                <c:ptCount val="1"/>
                <c:pt idx="0">
                  <c:v>0.26</c:v>
                </c:pt>
              </c:numCache>
            </c:numRef>
          </c:val>
          <c:extLst>
            <c:ext xmlns:c16="http://schemas.microsoft.com/office/drawing/2014/chart" uri="{C3380CC4-5D6E-409C-BE32-E72D297353CC}">
              <c16:uniqueId val="{00000002-B663-436C-A46B-50ACF33E3300}"/>
            </c:ext>
          </c:extLst>
        </c:ser>
        <c:ser>
          <c:idx val="2"/>
          <c:order val="2"/>
          <c:tx>
            <c:strRef>
              <c:f>Sheet1!$D$1</c:f>
              <c:strCache>
                <c:ptCount val="1"/>
                <c:pt idx="0">
                  <c:v>One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Sheet1!$D$2</c:f>
              <c:numCache>
                <c:formatCode>0%</c:formatCode>
                <c:ptCount val="1"/>
                <c:pt idx="0">
                  <c:v>0.19</c:v>
                </c:pt>
              </c:numCache>
            </c:numRef>
          </c:val>
          <c:extLst>
            <c:ext xmlns:c16="http://schemas.microsoft.com/office/drawing/2014/chart" uri="{C3380CC4-5D6E-409C-BE32-E72D297353CC}">
              <c16:uniqueId val="{00000003-B663-436C-A46B-50ACF33E3300}"/>
            </c:ext>
          </c:extLst>
        </c:ser>
        <c:ser>
          <c:idx val="3"/>
          <c:order val="3"/>
          <c:tx>
            <c:strRef>
              <c:f>Sheet1!$E$1</c:f>
              <c:strCache>
                <c:ptCount val="1"/>
                <c:pt idx="0">
                  <c:v>Black</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Sheet1!$E$2</c:f>
              <c:numCache>
                <c:formatCode>0%</c:formatCode>
                <c:ptCount val="1"/>
                <c:pt idx="0">
                  <c:v>0.1</c:v>
                </c:pt>
              </c:numCache>
            </c:numRef>
          </c:val>
          <c:extLst>
            <c:ext xmlns:c16="http://schemas.microsoft.com/office/drawing/2014/chart" uri="{C3380CC4-5D6E-409C-BE32-E72D297353CC}">
              <c16:uniqueId val="{00000004-B663-436C-A46B-50ACF33E3300}"/>
            </c:ext>
          </c:extLst>
        </c:ser>
        <c:ser>
          <c:idx val="4"/>
          <c:order val="4"/>
          <c:tx>
            <c:strRef>
              <c:f>Sheet1!$F$1</c:f>
              <c:strCache>
                <c:ptCount val="1"/>
                <c:pt idx="0">
                  <c:v>Asian</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Sheet1!$F$2</c:f>
              <c:numCache>
                <c:formatCode>0%</c:formatCode>
                <c:ptCount val="1"/>
                <c:pt idx="0">
                  <c:v>0.04</c:v>
                </c:pt>
              </c:numCache>
            </c:numRef>
          </c:val>
          <c:extLst>
            <c:ext xmlns:c16="http://schemas.microsoft.com/office/drawing/2014/chart" uri="{C3380CC4-5D6E-409C-BE32-E72D297353CC}">
              <c16:uniqueId val="{00000005-B663-436C-A46B-50ACF33E3300}"/>
            </c:ext>
          </c:extLst>
        </c:ser>
        <c:ser>
          <c:idx val="5"/>
          <c:order val="5"/>
          <c:tx>
            <c:strRef>
              <c:f>Sheet1!$G$1</c:f>
              <c:strCache>
                <c:ptCount val="1"/>
                <c:pt idx="0">
                  <c:v>Other</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Sheet1!$G$2</c:f>
              <c:numCache>
                <c:formatCode>0%</c:formatCode>
                <c:ptCount val="1"/>
                <c:pt idx="0">
                  <c:v>0.03</c:v>
                </c:pt>
              </c:numCache>
            </c:numRef>
          </c:val>
          <c:extLst>
            <c:ext xmlns:c16="http://schemas.microsoft.com/office/drawing/2014/chart" uri="{C3380CC4-5D6E-409C-BE32-E72D297353CC}">
              <c16:uniqueId val="{00000006-B663-436C-A46B-50ACF33E3300}"/>
            </c:ext>
          </c:extLst>
        </c:ser>
        <c:ser>
          <c:idx val="6"/>
          <c:order val="6"/>
          <c:tx>
            <c:strRef>
              <c:f>Sheet1!$H$1</c:f>
              <c:strCache>
                <c:ptCount val="1"/>
                <c:pt idx="0">
                  <c:v>Am Indian</c:v>
                </c:pt>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Race &amp; Ethnicity</c:v>
                </c:pt>
              </c:strCache>
            </c:strRef>
          </c:cat>
          <c:val>
            <c:numRef>
              <c:f>Sheet1!$H$2</c:f>
              <c:numCache>
                <c:formatCode>0%</c:formatCode>
                <c:ptCount val="1"/>
                <c:pt idx="0">
                  <c:v>0.01</c:v>
                </c:pt>
              </c:numCache>
            </c:numRef>
          </c:val>
          <c:extLst>
            <c:ext xmlns:c16="http://schemas.microsoft.com/office/drawing/2014/chart" uri="{C3380CC4-5D6E-409C-BE32-E72D297353CC}">
              <c16:uniqueId val="{00000007-B663-436C-A46B-50ACF33E3300}"/>
            </c:ext>
          </c:extLst>
        </c:ser>
        <c:dLbls>
          <c:showLegendKey val="0"/>
          <c:showVal val="1"/>
          <c:showCatName val="0"/>
          <c:showSerName val="0"/>
          <c:showPercent val="0"/>
          <c:showBubbleSize val="0"/>
        </c:dLbls>
        <c:gapWidth val="75"/>
        <c:axId val="66486272"/>
        <c:axId val="66487808"/>
      </c:barChart>
      <c:catAx>
        <c:axId val="66486272"/>
        <c:scaling>
          <c:orientation val="minMax"/>
        </c:scaling>
        <c:delete val="1"/>
        <c:axPos val="b"/>
        <c:numFmt formatCode="General" sourceLinked="1"/>
        <c:majorTickMark val="none"/>
        <c:minorTickMark val="none"/>
        <c:tickLblPos val="nextTo"/>
        <c:crossAx val="66487808"/>
        <c:crosses val="autoZero"/>
        <c:auto val="1"/>
        <c:lblAlgn val="ctr"/>
        <c:lblOffset val="100"/>
        <c:noMultiLvlLbl val="0"/>
      </c:catAx>
      <c:valAx>
        <c:axId val="66487808"/>
        <c:scaling>
          <c:orientation val="minMax"/>
          <c:max val="1"/>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486272"/>
        <c:crosses val="autoZero"/>
        <c:crossBetween val="between"/>
        <c:majorUnit val="0.2"/>
      </c:valAx>
      <c:spPr>
        <a:noFill/>
        <a:ln>
          <a:noFill/>
        </a:ln>
        <a:effectLst/>
      </c:spPr>
    </c:plotArea>
    <c:legend>
      <c:legendPos val="b"/>
      <c:layout>
        <c:manualLayout>
          <c:xMode val="edge"/>
          <c:yMode val="edge"/>
          <c:x val="8.4618695943208436E-2"/>
          <c:y val="0.87496500037208014"/>
          <c:w val="0.90149053231213239"/>
          <c:h val="6.084574737866875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7th</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Anti-social behavior</c:v>
                </c:pt>
                <c:pt idx="1">
                  <c:v>Gambling</c:v>
                </c:pt>
                <c:pt idx="2">
                  <c:v>Violence</c:v>
                </c:pt>
                <c:pt idx="3">
                  <c:v>Riding w/DUI</c:v>
                </c:pt>
                <c:pt idx="4">
                  <c:v>Truancy</c:v>
                </c:pt>
                <c:pt idx="5">
                  <c:v>Sexual intercourse</c:v>
                </c:pt>
              </c:strCache>
            </c:strRef>
          </c:cat>
          <c:val>
            <c:numRef>
              <c:f>Sheet1!$B$2:$B$7</c:f>
              <c:numCache>
                <c:formatCode>0%</c:formatCode>
                <c:ptCount val="6"/>
                <c:pt idx="0">
                  <c:v>0.09</c:v>
                </c:pt>
                <c:pt idx="1">
                  <c:v>0.18</c:v>
                </c:pt>
                <c:pt idx="2">
                  <c:v>0.2</c:v>
                </c:pt>
                <c:pt idx="3">
                  <c:v>0.14000000000000001</c:v>
                </c:pt>
                <c:pt idx="4">
                  <c:v>0.22</c:v>
                </c:pt>
                <c:pt idx="5">
                  <c:v>0.06</c:v>
                </c:pt>
              </c:numCache>
            </c:numRef>
          </c:val>
          <c:extLst>
            <c:ext xmlns:c16="http://schemas.microsoft.com/office/drawing/2014/chart" uri="{C3380CC4-5D6E-409C-BE32-E72D297353CC}">
              <c16:uniqueId val="{00000000-08D3-485E-8E7C-DA55DAACA0A4}"/>
            </c:ext>
          </c:extLst>
        </c:ser>
        <c:ser>
          <c:idx val="1"/>
          <c:order val="1"/>
          <c:tx>
            <c:strRef>
              <c:f>Sheet1!$C$1</c:f>
              <c:strCache>
                <c:ptCount val="1"/>
                <c:pt idx="0">
                  <c:v>9th</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Anti-social behavior</c:v>
                </c:pt>
                <c:pt idx="1">
                  <c:v>Gambling</c:v>
                </c:pt>
                <c:pt idx="2">
                  <c:v>Violence</c:v>
                </c:pt>
                <c:pt idx="3">
                  <c:v>Riding w/DUI</c:v>
                </c:pt>
                <c:pt idx="4">
                  <c:v>Truancy</c:v>
                </c:pt>
                <c:pt idx="5">
                  <c:v>Sexual intercourse</c:v>
                </c:pt>
              </c:strCache>
            </c:strRef>
          </c:cat>
          <c:val>
            <c:numRef>
              <c:f>Sheet1!$C$2:$C$7</c:f>
              <c:numCache>
                <c:formatCode>0%</c:formatCode>
                <c:ptCount val="6"/>
                <c:pt idx="0">
                  <c:v>0.1</c:v>
                </c:pt>
                <c:pt idx="1">
                  <c:v>0.18</c:v>
                </c:pt>
                <c:pt idx="2">
                  <c:v>0.21</c:v>
                </c:pt>
                <c:pt idx="3">
                  <c:v>0.28999999999999998</c:v>
                </c:pt>
                <c:pt idx="4">
                  <c:v>0.21</c:v>
                </c:pt>
                <c:pt idx="5">
                  <c:v>0.15</c:v>
                </c:pt>
              </c:numCache>
            </c:numRef>
          </c:val>
          <c:extLst>
            <c:ext xmlns:c16="http://schemas.microsoft.com/office/drawing/2014/chart" uri="{C3380CC4-5D6E-409C-BE32-E72D297353CC}">
              <c16:uniqueId val="{00000001-08D3-485E-8E7C-DA55DAACA0A4}"/>
            </c:ext>
          </c:extLst>
        </c:ser>
        <c:ser>
          <c:idx val="2"/>
          <c:order val="2"/>
          <c:tx>
            <c:strRef>
              <c:f>Sheet1!$D$1</c:f>
              <c:strCache>
                <c:ptCount val="1"/>
                <c:pt idx="0">
                  <c:v>11th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Anti-social behavior</c:v>
                </c:pt>
                <c:pt idx="1">
                  <c:v>Gambling</c:v>
                </c:pt>
                <c:pt idx="2">
                  <c:v>Violence</c:v>
                </c:pt>
                <c:pt idx="3">
                  <c:v>Riding w/DUI</c:v>
                </c:pt>
                <c:pt idx="4">
                  <c:v>Truancy</c:v>
                </c:pt>
                <c:pt idx="5">
                  <c:v>Sexual intercourse</c:v>
                </c:pt>
              </c:strCache>
            </c:strRef>
          </c:cat>
          <c:val>
            <c:numRef>
              <c:f>Sheet1!$D$2:$D$7</c:f>
              <c:numCache>
                <c:formatCode>0%</c:formatCode>
                <c:ptCount val="6"/>
                <c:pt idx="0">
                  <c:v>0.11</c:v>
                </c:pt>
                <c:pt idx="1">
                  <c:v>0.16</c:v>
                </c:pt>
                <c:pt idx="2">
                  <c:v>0.19</c:v>
                </c:pt>
                <c:pt idx="3">
                  <c:v>0.27</c:v>
                </c:pt>
                <c:pt idx="4">
                  <c:v>0.28999999999999998</c:v>
                </c:pt>
                <c:pt idx="5">
                  <c:v>0.32</c:v>
                </c:pt>
              </c:numCache>
            </c:numRef>
          </c:val>
          <c:extLst>
            <c:ext xmlns:c16="http://schemas.microsoft.com/office/drawing/2014/chart" uri="{C3380CC4-5D6E-409C-BE32-E72D297353CC}">
              <c16:uniqueId val="{00000002-08D3-485E-8E7C-DA55DAACA0A4}"/>
            </c:ext>
          </c:extLst>
        </c:ser>
        <c:dLbls>
          <c:showLegendKey val="0"/>
          <c:showVal val="0"/>
          <c:showCatName val="0"/>
          <c:showSerName val="0"/>
          <c:showPercent val="0"/>
          <c:showBubbleSize val="0"/>
        </c:dLbls>
        <c:gapWidth val="219"/>
        <c:overlap val="-27"/>
        <c:axId val="438340431"/>
        <c:axId val="492750735"/>
      </c:barChart>
      <c:catAx>
        <c:axId val="4383404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92750735"/>
        <c:crosses val="autoZero"/>
        <c:auto val="1"/>
        <c:lblAlgn val="ctr"/>
        <c:lblOffset val="100"/>
        <c:noMultiLvlLbl val="0"/>
      </c:catAx>
      <c:valAx>
        <c:axId val="492750735"/>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340431"/>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68810148731427E-2"/>
          <c:y val="3.5538019841382641E-2"/>
          <c:w val="0.92312007874015745"/>
          <c:h val="0.75173461440063671"/>
        </c:manualLayout>
      </c:layout>
      <c:barChart>
        <c:barDir val="col"/>
        <c:grouping val="clustered"/>
        <c:varyColors val="0"/>
        <c:ser>
          <c:idx val="0"/>
          <c:order val="0"/>
          <c:tx>
            <c:strRef>
              <c:f>Sheet1!$B$1</c:f>
              <c:strCache>
                <c:ptCount val="1"/>
                <c:pt idx="0">
                  <c:v>7th</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Attempted suicide</c:v>
                </c:pt>
                <c:pt idx="1">
                  <c:v>Depression</c:v>
                </c:pt>
                <c:pt idx="2">
                  <c:v>Eating disorder</c:v>
                </c:pt>
              </c:strCache>
            </c:strRef>
          </c:cat>
          <c:val>
            <c:numRef>
              <c:f>Sheet1!$B$2:$B$4</c:f>
              <c:numCache>
                <c:formatCode>0%</c:formatCode>
                <c:ptCount val="3"/>
                <c:pt idx="0">
                  <c:v>0.16</c:v>
                </c:pt>
                <c:pt idx="1">
                  <c:v>0.19</c:v>
                </c:pt>
                <c:pt idx="2">
                  <c:v>0.22</c:v>
                </c:pt>
              </c:numCache>
            </c:numRef>
          </c:val>
          <c:extLst>
            <c:ext xmlns:c16="http://schemas.microsoft.com/office/drawing/2014/chart" uri="{C3380CC4-5D6E-409C-BE32-E72D297353CC}">
              <c16:uniqueId val="{00000000-095F-40CA-B6F8-0F659EF8D5A5}"/>
            </c:ext>
          </c:extLst>
        </c:ser>
        <c:ser>
          <c:idx val="1"/>
          <c:order val="1"/>
          <c:tx>
            <c:strRef>
              <c:f>Sheet1!$C$1</c:f>
              <c:strCache>
                <c:ptCount val="1"/>
                <c:pt idx="0">
                  <c:v>9th</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Attempted suicide</c:v>
                </c:pt>
                <c:pt idx="1">
                  <c:v>Depression</c:v>
                </c:pt>
                <c:pt idx="2">
                  <c:v>Eating disorder</c:v>
                </c:pt>
              </c:strCache>
            </c:strRef>
          </c:cat>
          <c:val>
            <c:numRef>
              <c:f>Sheet1!$C$2:$C$4</c:f>
              <c:numCache>
                <c:formatCode>0%</c:formatCode>
                <c:ptCount val="3"/>
                <c:pt idx="0">
                  <c:v>0.14000000000000001</c:v>
                </c:pt>
                <c:pt idx="1">
                  <c:v>0.21</c:v>
                </c:pt>
                <c:pt idx="2">
                  <c:v>0.2</c:v>
                </c:pt>
              </c:numCache>
            </c:numRef>
          </c:val>
          <c:extLst>
            <c:ext xmlns:c16="http://schemas.microsoft.com/office/drawing/2014/chart" uri="{C3380CC4-5D6E-409C-BE32-E72D297353CC}">
              <c16:uniqueId val="{00000001-095F-40CA-B6F8-0F659EF8D5A5}"/>
            </c:ext>
          </c:extLst>
        </c:ser>
        <c:ser>
          <c:idx val="2"/>
          <c:order val="2"/>
          <c:tx>
            <c:strRef>
              <c:f>Sheet1!$D$1</c:f>
              <c:strCache>
                <c:ptCount val="1"/>
                <c:pt idx="0">
                  <c:v>11th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Attempted suicide</c:v>
                </c:pt>
                <c:pt idx="1">
                  <c:v>Depression</c:v>
                </c:pt>
                <c:pt idx="2">
                  <c:v>Eating disorder</c:v>
                </c:pt>
              </c:strCache>
            </c:strRef>
          </c:cat>
          <c:val>
            <c:numRef>
              <c:f>Sheet1!$D$2:$D$4</c:f>
              <c:numCache>
                <c:formatCode>0%</c:formatCode>
                <c:ptCount val="3"/>
                <c:pt idx="0">
                  <c:v>0.11</c:v>
                </c:pt>
                <c:pt idx="1">
                  <c:v>0.21</c:v>
                </c:pt>
                <c:pt idx="2">
                  <c:v>0.22</c:v>
                </c:pt>
              </c:numCache>
            </c:numRef>
          </c:val>
          <c:extLst>
            <c:ext xmlns:c16="http://schemas.microsoft.com/office/drawing/2014/chart" uri="{C3380CC4-5D6E-409C-BE32-E72D297353CC}">
              <c16:uniqueId val="{00000002-095F-40CA-B6F8-0F659EF8D5A5}"/>
            </c:ext>
          </c:extLst>
        </c:ser>
        <c:dLbls>
          <c:dLblPos val="inEnd"/>
          <c:showLegendKey val="0"/>
          <c:showVal val="1"/>
          <c:showCatName val="0"/>
          <c:showSerName val="0"/>
          <c:showPercent val="0"/>
          <c:showBubbleSize val="0"/>
        </c:dLbls>
        <c:gapWidth val="219"/>
        <c:overlap val="-11"/>
        <c:axId val="492667360"/>
        <c:axId val="492668536"/>
      </c:barChart>
      <c:catAx>
        <c:axId val="49266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668536"/>
        <c:crosses val="autoZero"/>
        <c:auto val="1"/>
        <c:lblAlgn val="ctr"/>
        <c:lblOffset val="100"/>
        <c:noMultiLvlLbl val="0"/>
      </c:catAx>
      <c:valAx>
        <c:axId val="49266853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2667360"/>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00" b="1" i="0" u="none" strike="noStrike" kern="1200" baseline="0">
                <a:solidFill>
                  <a:schemeClr val="tx1"/>
                </a:solidFill>
                <a:latin typeface="+mn-lt"/>
                <a:ea typeface="+mn-ea"/>
                <a:cs typeface="+mn-cs"/>
              </a:defRPr>
            </a:pPr>
            <a:r>
              <a:rPr lang="en-US" sz="1400" b="0" dirty="0"/>
              <a:t>.</a:t>
            </a:r>
          </a:p>
        </c:rich>
      </c:tx>
      <c:layout/>
      <c:overlay val="0"/>
      <c:spPr>
        <a:noFill/>
        <a:ln>
          <a:noFill/>
        </a:ln>
        <a:effectLst/>
      </c:spPr>
      <c:txPr>
        <a:bodyPr rot="0" spcFirstLastPara="1" vertOverflow="ellipsis" vert="horz" wrap="square" anchor="ctr" anchorCtr="1"/>
        <a:lstStyle/>
        <a:p>
          <a:pPr algn="l">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6957422016894946"/>
          <c:y val="0"/>
          <c:w val="0.80346748471812479"/>
          <c:h val="0.93343364812004603"/>
        </c:manualLayout>
      </c:layout>
      <c:barChart>
        <c:barDir val="bar"/>
        <c:grouping val="clustered"/>
        <c:varyColors val="0"/>
        <c:ser>
          <c:idx val="0"/>
          <c:order val="0"/>
          <c:tx>
            <c:strRef>
              <c:f>Sheet1!$B$1</c:f>
              <c:strCache>
                <c:ptCount val="1"/>
                <c:pt idx="0">
                  <c:v>All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Sheet1!$B$2:$B$5</c:f>
              <c:numCache>
                <c:formatCode>0%</c:formatCode>
                <c:ptCount val="4"/>
                <c:pt idx="0">
                  <c:v>0.26</c:v>
                </c:pt>
                <c:pt idx="1">
                  <c:v>0.11</c:v>
                </c:pt>
                <c:pt idx="2">
                  <c:v>0.02</c:v>
                </c:pt>
                <c:pt idx="3">
                  <c:v>0.03</c:v>
                </c:pt>
              </c:numCache>
            </c:numRef>
          </c:val>
          <c:extLst>
            <c:ext xmlns:c16="http://schemas.microsoft.com/office/drawing/2014/chart" uri="{C3380CC4-5D6E-409C-BE32-E72D297353CC}">
              <c16:uniqueId val="{00000000-3968-4FF2-BD25-B8DA1BD6B234}"/>
            </c:ext>
          </c:extLst>
        </c:ser>
        <c:ser>
          <c:idx val="1"/>
          <c:order val="1"/>
          <c:tx>
            <c:strRef>
              <c:f>Sheet1!$C$1</c:f>
              <c:strCache>
                <c:ptCount val="1"/>
                <c:pt idx="0">
                  <c:v>11th</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Sheet1!$C$2:$C$5</c:f>
              <c:numCache>
                <c:formatCode>0%</c:formatCode>
                <c:ptCount val="4"/>
                <c:pt idx="0">
                  <c:v>0.4</c:v>
                </c:pt>
                <c:pt idx="1">
                  <c:v>0.2</c:v>
                </c:pt>
                <c:pt idx="2">
                  <c:v>0.02</c:v>
                </c:pt>
                <c:pt idx="3">
                  <c:v>0.03</c:v>
                </c:pt>
              </c:numCache>
            </c:numRef>
          </c:val>
          <c:extLst>
            <c:ext xmlns:c16="http://schemas.microsoft.com/office/drawing/2014/chart" uri="{C3380CC4-5D6E-409C-BE32-E72D297353CC}">
              <c16:uniqueId val="{00000000-0B60-49B3-8020-B2F0A3B875B5}"/>
            </c:ext>
          </c:extLst>
        </c:ser>
        <c:ser>
          <c:idx val="2"/>
          <c:order val="2"/>
          <c:tx>
            <c:strRef>
              <c:f>Sheet1!$D$1</c:f>
              <c:strCache>
                <c:ptCount val="1"/>
                <c:pt idx="0">
                  <c:v>9th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Sheet1!$D$2:$D$5</c:f>
              <c:numCache>
                <c:formatCode>0%</c:formatCode>
                <c:ptCount val="4"/>
                <c:pt idx="0">
                  <c:v>0.26</c:v>
                </c:pt>
                <c:pt idx="1">
                  <c:v>0.11</c:v>
                </c:pt>
                <c:pt idx="2">
                  <c:v>0.02</c:v>
                </c:pt>
                <c:pt idx="3">
                  <c:v>0.03</c:v>
                </c:pt>
              </c:numCache>
            </c:numRef>
          </c:val>
          <c:extLst>
            <c:ext xmlns:c16="http://schemas.microsoft.com/office/drawing/2014/chart" uri="{C3380CC4-5D6E-409C-BE32-E72D297353CC}">
              <c16:uniqueId val="{00000001-0B60-49B3-8020-B2F0A3B875B5}"/>
            </c:ext>
          </c:extLst>
        </c:ser>
        <c:ser>
          <c:idx val="3"/>
          <c:order val="3"/>
          <c:tx>
            <c:strRef>
              <c:f>Sheet1!$E$1</c:f>
              <c:strCache>
                <c:ptCount val="1"/>
                <c:pt idx="0">
                  <c:v>7th</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Sheet1!$E$2:$E$5</c:f>
              <c:numCache>
                <c:formatCode>0%</c:formatCode>
                <c:ptCount val="4"/>
                <c:pt idx="0">
                  <c:v>0.13</c:v>
                </c:pt>
                <c:pt idx="1">
                  <c:v>0.04</c:v>
                </c:pt>
                <c:pt idx="2">
                  <c:v>0.01</c:v>
                </c:pt>
                <c:pt idx="3">
                  <c:v>0.03</c:v>
                </c:pt>
              </c:numCache>
            </c:numRef>
          </c:val>
          <c:extLst>
            <c:ext xmlns:c16="http://schemas.microsoft.com/office/drawing/2014/chart" uri="{C3380CC4-5D6E-409C-BE32-E72D297353CC}">
              <c16:uniqueId val="{00000002-0B60-49B3-8020-B2F0A3B875B5}"/>
            </c:ext>
          </c:extLst>
        </c:ser>
        <c:dLbls>
          <c:showLegendKey val="0"/>
          <c:showVal val="0"/>
          <c:showCatName val="0"/>
          <c:showSerName val="0"/>
          <c:showPercent val="0"/>
          <c:showBubbleSize val="0"/>
        </c:dLbls>
        <c:gapWidth val="150"/>
        <c:axId val="502816528"/>
        <c:axId val="502815352"/>
      </c:barChart>
      <c:catAx>
        <c:axId val="502816528"/>
        <c:scaling>
          <c:orientation val="minMax"/>
        </c:scaling>
        <c:delete val="0"/>
        <c:axPos val="l"/>
        <c:numFmt formatCode="General" sourceLinked="1"/>
        <c:majorTickMark val="none"/>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502815352"/>
        <c:crosses val="autoZero"/>
        <c:auto val="1"/>
        <c:lblAlgn val="ctr"/>
        <c:lblOffset val="100"/>
        <c:noMultiLvlLbl val="0"/>
      </c:catAx>
      <c:valAx>
        <c:axId val="502815352"/>
        <c:scaling>
          <c:orientation val="minMax"/>
          <c:max val="1"/>
        </c:scaling>
        <c:delete val="0"/>
        <c:axPos val="b"/>
        <c:numFmt formatCode="0%" sourceLinked="1"/>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02816528"/>
        <c:crosses val="autoZero"/>
        <c:crossBetween val="between"/>
        <c:majorUnit val="0.2"/>
      </c:valAx>
      <c:spPr>
        <a:noFill/>
        <a:ln>
          <a:noFill/>
        </a:ln>
        <a:effectLst/>
      </c:spPr>
    </c:plotArea>
    <c:legend>
      <c:legendPos val="r"/>
      <c:layout>
        <c:manualLayout>
          <c:xMode val="edge"/>
          <c:yMode val="edge"/>
          <c:x val="0.73688407699037617"/>
          <c:y val="0.29044482910943104"/>
          <c:w val="9.090769903762029E-2"/>
          <c:h val="0.3380112839800167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20966056536096"/>
          <c:y val="3.1533693198157547E-2"/>
          <c:w val="0.7731617205994884"/>
          <c:h val="0.89665074707991677"/>
        </c:manualLayout>
      </c:layout>
      <c:barChart>
        <c:barDir val="bar"/>
        <c:grouping val="clustered"/>
        <c:varyColors val="0"/>
        <c:ser>
          <c:idx val="0"/>
          <c:order val="0"/>
          <c:tx>
            <c:strRef>
              <c:f>Sheet1!$B$1</c:f>
              <c:strCache>
                <c:ptCount val="1"/>
                <c:pt idx="0">
                  <c:v>National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Sheet1!$A$2:$A$4</c:f>
              <c:strCache>
                <c:ptCount val="3"/>
                <c:pt idx="0">
                  <c:v>Alcohol</c:v>
                </c:pt>
                <c:pt idx="1">
                  <c:v>Marijuana</c:v>
                </c:pt>
                <c:pt idx="2">
                  <c:v>Cigarettes</c:v>
                </c:pt>
              </c:strCache>
            </c:strRef>
          </c:cat>
          <c:val>
            <c:numRef>
              <c:f>Sheet1!$B$2:$B$4</c:f>
              <c:numCache>
                <c:formatCode>0%</c:formatCode>
                <c:ptCount val="3"/>
                <c:pt idx="0">
                  <c:v>0.28999999999999998</c:v>
                </c:pt>
                <c:pt idx="1">
                  <c:v>0.22</c:v>
                </c:pt>
                <c:pt idx="2">
                  <c:v>0.06</c:v>
                </c:pt>
              </c:numCache>
            </c:numRef>
          </c:val>
          <c:extLst>
            <c:ext xmlns:c16="http://schemas.microsoft.com/office/drawing/2014/chart" uri="{C3380CC4-5D6E-409C-BE32-E72D297353CC}">
              <c16:uniqueId val="{00000000-EA1A-49BD-8734-1833CA766478}"/>
            </c:ext>
          </c:extLst>
        </c:ser>
        <c:ser>
          <c:idx val="1"/>
          <c:order val="1"/>
          <c:tx>
            <c:strRef>
              <c:f>Sheet1!$C$1</c:f>
              <c:strCache>
                <c:ptCount val="1"/>
                <c:pt idx="0">
                  <c:v>State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Sheet1!$A$2:$A$4</c:f>
              <c:strCache>
                <c:ptCount val="3"/>
                <c:pt idx="0">
                  <c:v>Alcohol</c:v>
                </c:pt>
                <c:pt idx="1">
                  <c:v>Marijuana</c:v>
                </c:pt>
                <c:pt idx="2">
                  <c:v>Cigarettes</c:v>
                </c:pt>
              </c:strCache>
            </c:strRef>
          </c:cat>
          <c:val>
            <c:numRef>
              <c:f>Sheet1!$C$2:$C$4</c:f>
              <c:numCache>
                <c:formatCode>0%</c:formatCode>
                <c:ptCount val="3"/>
                <c:pt idx="0">
                  <c:v>0.26</c:v>
                </c:pt>
                <c:pt idx="1">
                  <c:v>0.22</c:v>
                </c:pt>
                <c:pt idx="2">
                  <c:v>0.04</c:v>
                </c:pt>
              </c:numCache>
            </c:numRef>
          </c:val>
          <c:extLst>
            <c:ext xmlns:c16="http://schemas.microsoft.com/office/drawing/2014/chart" uri="{C3380CC4-5D6E-409C-BE32-E72D297353CC}">
              <c16:uniqueId val="{00000001-EA1A-49BD-8734-1833CA766478}"/>
            </c:ext>
          </c:extLst>
        </c:ser>
        <c:ser>
          <c:idx val="2"/>
          <c:order val="2"/>
          <c:tx>
            <c:strRef>
              <c:f>Sheet1!$D$1</c:f>
              <c:strCache>
                <c:ptCount val="1"/>
                <c:pt idx="0">
                  <c:v>Norwalk</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Sheet1!$A$2:$A$4</c:f>
              <c:strCache>
                <c:ptCount val="3"/>
                <c:pt idx="0">
                  <c:v>Alcohol</c:v>
                </c:pt>
                <c:pt idx="1">
                  <c:v>Marijuana</c:v>
                </c:pt>
                <c:pt idx="2">
                  <c:v>Cigarettes</c:v>
                </c:pt>
              </c:strCache>
            </c:strRef>
          </c:cat>
          <c:val>
            <c:numRef>
              <c:f>Sheet1!$D$2:$D$4</c:f>
              <c:numCache>
                <c:formatCode>0%</c:formatCode>
                <c:ptCount val="3"/>
                <c:pt idx="0">
                  <c:v>0.32</c:v>
                </c:pt>
                <c:pt idx="1">
                  <c:v>0.14000000000000001</c:v>
                </c:pt>
                <c:pt idx="2">
                  <c:v>0.02</c:v>
                </c:pt>
              </c:numCache>
            </c:numRef>
          </c:val>
          <c:extLst>
            <c:ext xmlns:c16="http://schemas.microsoft.com/office/drawing/2014/chart" uri="{C3380CC4-5D6E-409C-BE32-E72D297353CC}">
              <c16:uniqueId val="{00000002-EA1A-49BD-8734-1833CA766478}"/>
            </c:ext>
          </c:extLst>
        </c:ser>
        <c:dLbls>
          <c:showLegendKey val="0"/>
          <c:showVal val="0"/>
          <c:showCatName val="0"/>
          <c:showSerName val="0"/>
          <c:showPercent val="0"/>
          <c:showBubbleSize val="0"/>
        </c:dLbls>
        <c:gapWidth val="150"/>
        <c:axId val="499718984"/>
        <c:axId val="503293944"/>
      </c:barChart>
      <c:catAx>
        <c:axId val="499718984"/>
        <c:scaling>
          <c:orientation val="minMax"/>
        </c:scaling>
        <c:delete val="0"/>
        <c:axPos val="l"/>
        <c:numFmt formatCode="General" sourceLinked="1"/>
        <c:majorTickMark val="none"/>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503293944"/>
        <c:crosses val="autoZero"/>
        <c:auto val="1"/>
        <c:lblAlgn val="ctr"/>
        <c:lblOffset val="100"/>
        <c:noMultiLvlLbl val="0"/>
      </c:catAx>
      <c:valAx>
        <c:axId val="503293944"/>
        <c:scaling>
          <c:orientation val="minMax"/>
          <c:max val="1"/>
        </c:scaling>
        <c:delete val="0"/>
        <c:axPos val="b"/>
        <c:numFmt formatCode="0%" sourceLinked="1"/>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18984"/>
        <c:crosses val="autoZero"/>
        <c:crossBetween val="between"/>
        <c:majorUnit val="0.2"/>
      </c:valAx>
      <c:spPr>
        <a:noFill/>
        <a:ln>
          <a:noFill/>
        </a:ln>
        <a:effectLst/>
      </c:spPr>
    </c:plotArea>
    <c:legend>
      <c:legendPos val="r"/>
      <c:layout>
        <c:manualLayout>
          <c:xMode val="edge"/>
          <c:yMode val="edge"/>
          <c:x val="0.68184357850432831"/>
          <c:y val="0.26884990278051785"/>
          <c:w val="0.16954529413225"/>
          <c:h val="0.2386974169458500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11th</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Sheet1!$B$2:$B$5</c:f>
              <c:numCache>
                <c:formatCode>0%</c:formatCode>
                <c:ptCount val="4"/>
                <c:pt idx="0">
                  <c:v>0.75</c:v>
                </c:pt>
                <c:pt idx="1">
                  <c:v>0.46</c:v>
                </c:pt>
                <c:pt idx="2">
                  <c:v>0.88</c:v>
                </c:pt>
                <c:pt idx="3">
                  <c:v>0.89</c:v>
                </c:pt>
              </c:numCache>
            </c:numRef>
          </c:val>
          <c:extLst>
            <c:ext xmlns:c16="http://schemas.microsoft.com/office/drawing/2014/chart" uri="{C3380CC4-5D6E-409C-BE32-E72D297353CC}">
              <c16:uniqueId val="{00000000-6DA8-481B-B752-73D174968C0E}"/>
            </c:ext>
          </c:extLst>
        </c:ser>
        <c:ser>
          <c:idx val="1"/>
          <c:order val="1"/>
          <c:tx>
            <c:strRef>
              <c:f>Sheet1!$C$1</c:f>
              <c:strCache>
                <c:ptCount val="1"/>
                <c:pt idx="0">
                  <c:v>9th</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Sheet1!$C$2:$C$5</c:f>
              <c:numCache>
                <c:formatCode>0%</c:formatCode>
                <c:ptCount val="4"/>
                <c:pt idx="0">
                  <c:v>0.77</c:v>
                </c:pt>
                <c:pt idx="1">
                  <c:v>0.63</c:v>
                </c:pt>
                <c:pt idx="2">
                  <c:v>0.87</c:v>
                </c:pt>
                <c:pt idx="3">
                  <c:v>0.87</c:v>
                </c:pt>
              </c:numCache>
            </c:numRef>
          </c:val>
          <c:extLst>
            <c:ext xmlns:c16="http://schemas.microsoft.com/office/drawing/2014/chart" uri="{C3380CC4-5D6E-409C-BE32-E72D297353CC}">
              <c16:uniqueId val="{00000001-6DA8-481B-B752-73D174968C0E}"/>
            </c:ext>
          </c:extLst>
        </c:ser>
        <c:ser>
          <c:idx val="2"/>
          <c:order val="2"/>
          <c:tx>
            <c:strRef>
              <c:f>Sheet1!$D$1</c:f>
              <c:strCache>
                <c:ptCount val="1"/>
                <c:pt idx="0">
                  <c:v>7th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olidFill>
                      <a:prstDash val="solid"/>
                      <a:round/>
                    </a:ln>
                    <a:effectLst/>
                  </c:spPr>
                </c15:leaderLines>
              </c:ext>
            </c:extLst>
          </c:dLbls>
          <c:cat>
            <c:strRef>
              <c:f>Sheet1!$A$2:$A$5</c:f>
              <c:strCache>
                <c:ptCount val="4"/>
                <c:pt idx="0">
                  <c:v>Alcohol</c:v>
                </c:pt>
                <c:pt idx="1">
                  <c:v>Marijuana</c:v>
                </c:pt>
                <c:pt idx="2">
                  <c:v>Cigarettes</c:v>
                </c:pt>
                <c:pt idx="3">
                  <c:v>RX drugs</c:v>
                </c:pt>
              </c:strCache>
            </c:strRef>
          </c:cat>
          <c:val>
            <c:numRef>
              <c:f>Sheet1!$D$2:$D$5</c:f>
              <c:numCache>
                <c:formatCode>0%</c:formatCode>
                <c:ptCount val="4"/>
                <c:pt idx="0">
                  <c:v>0.76</c:v>
                </c:pt>
                <c:pt idx="1">
                  <c:v>0.77</c:v>
                </c:pt>
                <c:pt idx="2">
                  <c:v>0.87</c:v>
                </c:pt>
                <c:pt idx="3">
                  <c:v>0.85</c:v>
                </c:pt>
              </c:numCache>
            </c:numRef>
          </c:val>
          <c:extLst>
            <c:ext xmlns:c16="http://schemas.microsoft.com/office/drawing/2014/chart" uri="{C3380CC4-5D6E-409C-BE32-E72D297353CC}">
              <c16:uniqueId val="{00000000-2F10-4675-9490-3CABDB0A464E}"/>
            </c:ext>
          </c:extLst>
        </c:ser>
        <c:dLbls>
          <c:showLegendKey val="0"/>
          <c:showVal val="0"/>
          <c:showCatName val="0"/>
          <c:showSerName val="0"/>
          <c:showPercent val="0"/>
          <c:showBubbleSize val="0"/>
        </c:dLbls>
        <c:gapWidth val="150"/>
        <c:axId val="513473752"/>
        <c:axId val="513471008"/>
      </c:barChart>
      <c:catAx>
        <c:axId val="513473752"/>
        <c:scaling>
          <c:orientation val="minMax"/>
        </c:scaling>
        <c:delete val="0"/>
        <c:axPos val="l"/>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13471008"/>
        <c:crosses val="autoZero"/>
        <c:auto val="1"/>
        <c:lblAlgn val="ctr"/>
        <c:lblOffset val="100"/>
        <c:noMultiLvlLbl val="0"/>
      </c:catAx>
      <c:valAx>
        <c:axId val="513471008"/>
        <c:scaling>
          <c:orientation val="minMax"/>
        </c:scaling>
        <c:delete val="0"/>
        <c:axPos val="b"/>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13473752"/>
        <c:crosses val="autoZero"/>
        <c:crossBetween val="between"/>
        <c:majorUnit val="0.2"/>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Parent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Drinking alcohol</c:v>
                </c:pt>
                <c:pt idx="1">
                  <c:v>Smoking marijuana</c:v>
                </c:pt>
                <c:pt idx="2">
                  <c:v>Smoking cigarettes</c:v>
                </c:pt>
                <c:pt idx="3">
                  <c:v>Abusing RX drugs</c:v>
                </c:pt>
              </c:strCache>
            </c:strRef>
          </c:cat>
          <c:val>
            <c:numRef>
              <c:f>Sheet1!$B$2:$B$5</c:f>
              <c:numCache>
                <c:formatCode>0%</c:formatCode>
                <c:ptCount val="4"/>
                <c:pt idx="0">
                  <c:v>0.93</c:v>
                </c:pt>
                <c:pt idx="1">
                  <c:v>0.91</c:v>
                </c:pt>
                <c:pt idx="2">
                  <c:v>0.97</c:v>
                </c:pt>
                <c:pt idx="3">
                  <c:v>0.97</c:v>
                </c:pt>
              </c:numCache>
            </c:numRef>
          </c:val>
          <c:extLst>
            <c:ext xmlns:c16="http://schemas.microsoft.com/office/drawing/2014/chart" uri="{C3380CC4-5D6E-409C-BE32-E72D297353CC}">
              <c16:uniqueId val="{00000000-510B-461C-8891-25E8EEFBF6CA}"/>
            </c:ext>
          </c:extLst>
        </c:ser>
        <c:ser>
          <c:idx val="1"/>
          <c:order val="1"/>
          <c:tx>
            <c:strRef>
              <c:f>Sheet1!$C$1</c:f>
              <c:strCache>
                <c:ptCount val="1"/>
                <c:pt idx="0">
                  <c:v>Peer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Drinking alcohol</c:v>
                </c:pt>
                <c:pt idx="1">
                  <c:v>Smoking marijuana</c:v>
                </c:pt>
                <c:pt idx="2">
                  <c:v>Smoking cigarettes</c:v>
                </c:pt>
                <c:pt idx="3">
                  <c:v>Abusing RX drugs</c:v>
                </c:pt>
              </c:strCache>
            </c:strRef>
          </c:cat>
          <c:val>
            <c:numRef>
              <c:f>Sheet1!$C$2:$C$5</c:f>
              <c:numCache>
                <c:formatCode>0%</c:formatCode>
                <c:ptCount val="4"/>
                <c:pt idx="0">
                  <c:v>0.73</c:v>
                </c:pt>
                <c:pt idx="1">
                  <c:v>0.64</c:v>
                </c:pt>
                <c:pt idx="2">
                  <c:v>0.83</c:v>
                </c:pt>
                <c:pt idx="3">
                  <c:v>0.85</c:v>
                </c:pt>
              </c:numCache>
            </c:numRef>
          </c:val>
          <c:extLst>
            <c:ext xmlns:c16="http://schemas.microsoft.com/office/drawing/2014/chart" uri="{C3380CC4-5D6E-409C-BE32-E72D297353CC}">
              <c16:uniqueId val="{00000001-510B-461C-8891-25E8EEFBF6CA}"/>
            </c:ext>
          </c:extLst>
        </c:ser>
        <c:dLbls>
          <c:showLegendKey val="0"/>
          <c:showVal val="0"/>
          <c:showCatName val="0"/>
          <c:showSerName val="0"/>
          <c:showPercent val="0"/>
          <c:showBubbleSize val="0"/>
        </c:dLbls>
        <c:gapWidth val="150"/>
        <c:axId val="513472576"/>
        <c:axId val="513473360"/>
      </c:barChart>
      <c:catAx>
        <c:axId val="513472576"/>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13473360"/>
        <c:crosses val="autoZero"/>
        <c:auto val="1"/>
        <c:lblAlgn val="ctr"/>
        <c:lblOffset val="100"/>
        <c:noMultiLvlLbl val="0"/>
      </c:catAx>
      <c:valAx>
        <c:axId val="513473360"/>
        <c:scaling>
          <c:orientation val="minMax"/>
          <c:max val="1"/>
          <c:min val="0"/>
        </c:scaling>
        <c:delete val="0"/>
        <c:axPos val="b"/>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13472576"/>
        <c:crosses val="autoZero"/>
        <c:crossBetween val="between"/>
        <c:majorUnit val="0.2"/>
      </c:valAx>
      <c:spPr>
        <a:noFill/>
        <a:ln>
          <a:noFill/>
        </a:ln>
        <a:effectLst/>
      </c:spPr>
    </c:plotArea>
    <c:legend>
      <c:legendPos val="r"/>
      <c:layout>
        <c:manualLayout>
          <c:xMode val="edge"/>
          <c:yMode val="edge"/>
          <c:x val="0.8815144227377979"/>
          <c:y val="0.43631653453096203"/>
          <c:w val="0.11848557726220224"/>
          <c:h val="0.2100975879406803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0.16022</cdr:x>
      <cdr:y>0.61829</cdr:y>
    </cdr:from>
    <cdr:to>
      <cdr:x>0.26022</cdr:x>
      <cdr:y>0.66816</cdr:y>
    </cdr:to>
    <cdr:sp macro="" textlink="">
      <cdr:nvSpPr>
        <cdr:cNvPr id="2" name="TextBox 1">
          <a:extLst xmlns:a="http://schemas.openxmlformats.org/drawingml/2006/main">
            <a:ext uri="{FF2B5EF4-FFF2-40B4-BE49-F238E27FC236}">
              <a16:creationId xmlns:a16="http://schemas.microsoft.com/office/drawing/2014/main" id="{D6C121C1-94D0-45E3-A3F4-222BA74FFF00}"/>
            </a:ext>
          </a:extLst>
        </cdr:cNvPr>
        <cdr:cNvSpPr txBox="1"/>
      </cdr:nvSpPr>
      <cdr:spPr>
        <a:xfrm xmlns:a="http://schemas.openxmlformats.org/drawingml/2006/main">
          <a:off x="1465006" y="2803577"/>
          <a:ext cx="914400" cy="2261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0.83514</cdr:x>
      <cdr:y>0.06056</cdr:y>
    </cdr:from>
    <cdr:to>
      <cdr:x>0.93514</cdr:x>
      <cdr:y>0.25193</cdr:y>
    </cdr:to>
    <cdr:sp macro="" textlink="">
      <cdr:nvSpPr>
        <cdr:cNvPr id="2" name="TextBox 1">
          <a:extLst xmlns:a="http://schemas.openxmlformats.org/drawingml/2006/main">
            <a:ext uri="{FF2B5EF4-FFF2-40B4-BE49-F238E27FC236}">
              <a16:creationId xmlns:a16="http://schemas.microsoft.com/office/drawing/2014/main" id="{1A377620-7D74-4249-8846-E65F2DCFF565}"/>
            </a:ext>
          </a:extLst>
        </cdr:cNvPr>
        <cdr:cNvSpPr txBox="1"/>
      </cdr:nvSpPr>
      <cdr:spPr>
        <a:xfrm xmlns:a="http://schemas.openxmlformats.org/drawingml/2006/main">
          <a:off x="7636475" y="2893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2"/>
            <a:ext cx="3011699" cy="461804"/>
          </a:xfrm>
          <a:prstGeom prst="rect">
            <a:avLst/>
          </a:prstGeom>
        </p:spPr>
        <p:txBody>
          <a:bodyPr vert="horz" lIns="91440" tIns="45720" rIns="91440" bIns="45720" rtlCol="0"/>
          <a:lstStyle>
            <a:lvl1pPr algn="r">
              <a:defRPr sz="1200"/>
            </a:lvl1pPr>
          </a:lstStyle>
          <a:p>
            <a:r>
              <a:rPr lang="en-US"/>
              <a:t>9/7/18</a:t>
            </a:r>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1440" tIns="45720" rIns="91440" bIns="45720" rtlCol="0" anchor="b"/>
          <a:lstStyle>
            <a:lvl1pPr algn="r">
              <a:defRPr sz="1200"/>
            </a:lvl1pPr>
          </a:lstStyle>
          <a:p>
            <a:fld id="{BBF2561A-B9FD-A940-8875-C18C432032EC}" type="slidenum">
              <a:rPr lang="en-US" smtClean="0"/>
              <a:t>‹#›</a:t>
            </a:fld>
            <a:endParaRPr lang="en-US"/>
          </a:p>
        </p:txBody>
      </p:sp>
    </p:spTree>
    <p:extLst>
      <p:ext uri="{BB962C8B-B14F-4D97-AF65-F5344CB8AC3E}">
        <p14:creationId xmlns:p14="http://schemas.microsoft.com/office/powerpoint/2010/main" val="374598041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2"/>
            <a:ext cx="3011699" cy="461804"/>
          </a:xfrm>
          <a:prstGeom prst="rect">
            <a:avLst/>
          </a:prstGeom>
        </p:spPr>
        <p:txBody>
          <a:bodyPr vert="horz" lIns="91440" tIns="45720" rIns="91440" bIns="45720" rtlCol="0"/>
          <a:lstStyle>
            <a:lvl1pPr algn="r">
              <a:defRPr sz="1200"/>
            </a:lvl1pPr>
          </a:lstStyle>
          <a:p>
            <a:r>
              <a:rPr lang="en-US"/>
              <a:t>9/7/18</a:t>
            </a:r>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387137"/>
            <a:ext cx="556006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1440" tIns="45720" rIns="91440" bIns="45720" rtlCol="0" anchor="b"/>
          <a:lstStyle>
            <a:lvl1pPr algn="r">
              <a:defRPr sz="1200"/>
            </a:lvl1pPr>
          </a:lstStyle>
          <a:p>
            <a:fld id="{400DD5F9-63CB-3249-8B3C-7EBC647897A8}" type="slidenum">
              <a:rPr lang="en-US" smtClean="0"/>
              <a:t>‹#›</a:t>
            </a:fld>
            <a:endParaRPr lang="en-US"/>
          </a:p>
        </p:txBody>
      </p:sp>
    </p:spTree>
    <p:extLst>
      <p:ext uri="{BB962C8B-B14F-4D97-AF65-F5344CB8AC3E}">
        <p14:creationId xmlns:p14="http://schemas.microsoft.com/office/powerpoint/2010/main" val="2302783193"/>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February 2020</a:t>
            </a:r>
          </a:p>
        </p:txBody>
      </p:sp>
      <p:sp>
        <p:nvSpPr>
          <p:cNvPr id="4" name="Date Placeholder 3"/>
          <p:cNvSpPr>
            <a:spLocks noGrp="1"/>
          </p:cNvSpPr>
          <p:nvPr>
            <p:ph type="dt" idx="1"/>
          </p:nvPr>
        </p:nvSpPr>
        <p:spPr/>
        <p:txBody>
          <a:bodyPr/>
          <a:lstStyle/>
          <a:p>
            <a:r>
              <a:rPr lang="en-US"/>
              <a:t>9/7/18</a:t>
            </a:r>
          </a:p>
        </p:txBody>
      </p:sp>
      <p:sp>
        <p:nvSpPr>
          <p:cNvPr id="5" name="Slide Number Placeholder 4"/>
          <p:cNvSpPr>
            <a:spLocks noGrp="1"/>
          </p:cNvSpPr>
          <p:nvPr>
            <p:ph type="sldNum" sz="quarter" idx="5"/>
          </p:nvPr>
        </p:nvSpPr>
        <p:spPr/>
        <p:txBody>
          <a:bodyPr/>
          <a:lstStyle/>
          <a:p>
            <a:fld id="{400DD5F9-63CB-3249-8B3C-7EBC647897A8}" type="slidenum">
              <a:rPr lang="en-US" smtClean="0"/>
              <a:t>0</a:t>
            </a:fld>
            <a:endParaRPr lang="en-US"/>
          </a:p>
        </p:txBody>
      </p:sp>
    </p:spTree>
    <p:extLst>
      <p:ext uri="{BB962C8B-B14F-4D97-AF65-F5344CB8AC3E}">
        <p14:creationId xmlns:p14="http://schemas.microsoft.com/office/powerpoint/2010/main" val="114550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kern="1200" dirty="0">
                <a:solidFill>
                  <a:schemeClr val="tx1"/>
                </a:solidFill>
                <a:effectLst/>
                <a:latin typeface="+mn-lt"/>
                <a:ea typeface="+mn-ea"/>
                <a:cs typeface="+mn-cs"/>
              </a:rPr>
              <a:t>Perceived harm associated with substance use is  inversely correlated with use of that substance.</a:t>
            </a:r>
          </a:p>
          <a:p>
            <a:pPr marL="171450" indent="-171450">
              <a:buFont typeface="Arial" panose="020B0604020202020204" pitchFamily="34" charset="0"/>
              <a:buChar char="•"/>
            </a:pPr>
            <a:r>
              <a:rPr lang="en-US" sz="1400" kern="1200" dirty="0">
                <a:solidFill>
                  <a:schemeClr val="tx1"/>
                </a:solidFill>
                <a:effectLst/>
                <a:latin typeface="+mn-lt"/>
                <a:ea typeface="+mn-ea"/>
                <a:cs typeface="+mn-cs"/>
              </a:rPr>
              <a:t>Currently, perception of harm around marijuana use is the lowest among all core substances </a:t>
            </a:r>
            <a:endParaRPr lang="en-US" sz="160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Coalition keeps an eye on perception of harm reported by youth.  The less harmful a teen perceives the use of a substance to be, the more likely they are to use that substance. As more states legalize marijuana for adult social use, youth increasingly believe that it must be safe for them as well.  However, the introduction of a mind-altering substance, such as marijuana, to the developing adolescent brain is never safe.  Ninety percent of addictions start in the teen years. </a:t>
            </a: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CAC3A596-3EF7-4441-9A93-0CA389CC94CA}" type="slidenum">
              <a:rPr lang="en-US" smtClean="0"/>
              <a:t>9</a:t>
            </a:fld>
            <a:endParaRPr lang="en-US"/>
          </a:p>
        </p:txBody>
      </p:sp>
    </p:spTree>
    <p:extLst>
      <p:ext uri="{BB962C8B-B14F-4D97-AF65-F5344CB8AC3E}">
        <p14:creationId xmlns:p14="http://schemas.microsoft.com/office/powerpoint/2010/main" val="142508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Norwalk teens report high levels of parent disapproval across all substances.  Although parents may feel like they have little influence over their teen’s decisions, they are in fact among the most influential factors in preventing their child from using substances.  Surveys of teens repeatedly show that parents can make an enormous difference. </a:t>
            </a:r>
          </a:p>
          <a:p>
            <a:r>
              <a:rPr lang="en-US" sz="1200" kern="1200" dirty="0">
                <a:solidFill>
                  <a:schemeClr val="tx1"/>
                </a:solidFill>
                <a:effectLst/>
                <a:latin typeface="+mn-lt"/>
                <a:ea typeface="+mn-ea"/>
                <a:cs typeface="+mn-cs"/>
              </a:rPr>
              <a:t>Norwalk youth who DO NOT believe their parents disapprove of them drinking alcohol are more likely to drink. Similar findings around peer disapproval – the more a peer disapproves of use, the less likely they are to use (or start using) a substance</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C3A596-3EF7-4441-9A93-0CA389CC94CA}" type="slidenum">
              <a:rPr lang="en-US" smtClean="0"/>
              <a:t>10</a:t>
            </a:fld>
            <a:endParaRPr lang="en-US"/>
          </a:p>
        </p:txBody>
      </p:sp>
    </p:spTree>
    <p:extLst>
      <p:ext uri="{BB962C8B-B14F-4D97-AF65-F5344CB8AC3E}">
        <p14:creationId xmlns:p14="http://schemas.microsoft.com/office/powerpoint/2010/main" val="3167575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7863" y="349250"/>
            <a:ext cx="5532437" cy="4151313"/>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cap="none" baseline="0" dirty="0">
                <a:solidFill>
                  <a:schemeClr val="dk1"/>
                </a:solidFill>
                <a:effectLst/>
                <a:latin typeface="Calibri"/>
                <a:ea typeface="Calibri"/>
                <a:cs typeface="Calibri"/>
                <a:sym typeface="Calibri"/>
              </a:rPr>
              <a:t>Overall, high perception of parent disapproval among Southington teens.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cap="none" baseline="0" dirty="0">
                <a:solidFill>
                  <a:schemeClr val="dk1"/>
                </a:solidFill>
                <a:effectLst/>
                <a:latin typeface="Calibri"/>
                <a:ea typeface="Calibri"/>
                <a:cs typeface="Calibri"/>
                <a:sym typeface="Calibri"/>
              </a:rPr>
              <a:t>A young person’s perception of their parent’s disapproval is correlated to a young person’s choice to use substances. If teens perceive their parents believe it is wrong for them to drink or use substances, when faced with the opportunity, they are less likely to do so.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cap="none" baseline="0" dirty="0">
                <a:solidFill>
                  <a:schemeClr val="dk1"/>
                </a:solidFill>
                <a:effectLst/>
                <a:latin typeface="Calibri"/>
                <a:ea typeface="Calibri"/>
                <a:cs typeface="Calibri"/>
                <a:sym typeface="Calibri"/>
              </a:rPr>
              <a:t>When looking at students who feel their parents disapprove of use overall 30-day use rates are much lower compared to students who believe their parents don’t really think drinking or smoking marijuana is wrong (or only a little bit wrong.) The data clearly illustrates that students who believe that their parents think it is wrong to use substances are less likely to drink or smoke marijuana.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cap="none" baseline="0" dirty="0">
                <a:solidFill>
                  <a:schemeClr val="dk1"/>
                </a:solidFill>
                <a:effectLst/>
                <a:latin typeface="Calibri"/>
                <a:ea typeface="Calibri"/>
                <a:cs typeface="Calibri"/>
                <a:sym typeface="Calibri"/>
              </a:rPr>
              <a:t>10x more likely to use marijuana and 4x more likely to drink alcohol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cap="none" baseline="0" dirty="0">
              <a:solidFill>
                <a:schemeClr val="dk1"/>
              </a:solidFill>
              <a:effectLst/>
              <a:latin typeface="Calibri"/>
              <a:ea typeface="Calibri"/>
              <a:cs typeface="Calibri"/>
              <a:sym typeface="Calibri"/>
            </a:endParaRPr>
          </a:p>
          <a:p>
            <a:endParaRPr lang="en-US" dirty="0"/>
          </a:p>
        </p:txBody>
      </p:sp>
    </p:spTree>
    <p:extLst>
      <p:ext uri="{BB962C8B-B14F-4D97-AF65-F5344CB8AC3E}">
        <p14:creationId xmlns:p14="http://schemas.microsoft.com/office/powerpoint/2010/main" val="3521272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October 19</a:t>
            </a:r>
            <a:r>
              <a:rPr lang="en-US" baseline="30000" dirty="0"/>
              <a:t>th</a:t>
            </a:r>
            <a:r>
              <a:rPr lang="en-US" dirty="0"/>
              <a:t> we did 2 virtual focus groups at Brien McMahon HS – during Health class.</a:t>
            </a:r>
          </a:p>
          <a:p>
            <a:r>
              <a:rPr lang="en-US" dirty="0"/>
              <a:t>All juniors and seniors. 22 students in total.</a:t>
            </a:r>
          </a:p>
          <a:p>
            <a:r>
              <a:rPr lang="en-US" dirty="0"/>
              <a:t>Focus was on stress, coping, socializing and substance use.</a:t>
            </a:r>
          </a:p>
          <a:p>
            <a:r>
              <a:rPr lang="en-US" dirty="0"/>
              <a:t>I am going to share some of the highlights with you now.</a:t>
            </a:r>
          </a:p>
        </p:txBody>
      </p:sp>
      <p:sp>
        <p:nvSpPr>
          <p:cNvPr id="4" name="Date Placeholder 3"/>
          <p:cNvSpPr>
            <a:spLocks noGrp="1"/>
          </p:cNvSpPr>
          <p:nvPr>
            <p:ph type="dt" idx="1"/>
          </p:nvPr>
        </p:nvSpPr>
        <p:spPr/>
        <p:txBody>
          <a:bodyPr/>
          <a:lstStyle/>
          <a:p>
            <a:r>
              <a:rPr lang="en-US"/>
              <a:t>9/7/18</a:t>
            </a:r>
          </a:p>
        </p:txBody>
      </p:sp>
      <p:sp>
        <p:nvSpPr>
          <p:cNvPr id="5" name="Slide Number Placeholder 4"/>
          <p:cNvSpPr>
            <a:spLocks noGrp="1"/>
          </p:cNvSpPr>
          <p:nvPr>
            <p:ph type="sldNum" sz="quarter" idx="5"/>
          </p:nvPr>
        </p:nvSpPr>
        <p:spPr/>
        <p:txBody>
          <a:bodyPr/>
          <a:lstStyle/>
          <a:p>
            <a:fld id="{400DD5F9-63CB-3249-8B3C-7EBC647897A8}" type="slidenum">
              <a:rPr lang="en-US" smtClean="0"/>
              <a:t>15</a:t>
            </a:fld>
            <a:endParaRPr lang="en-US"/>
          </a:p>
        </p:txBody>
      </p:sp>
    </p:spTree>
    <p:extLst>
      <p:ext uri="{BB962C8B-B14F-4D97-AF65-F5344CB8AC3E}">
        <p14:creationId xmlns:p14="http://schemas.microsoft.com/office/powerpoint/2010/main" val="321361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9/7/18</a:t>
            </a:r>
          </a:p>
        </p:txBody>
      </p:sp>
      <p:sp>
        <p:nvSpPr>
          <p:cNvPr id="5" name="Slide Number Placeholder 4"/>
          <p:cNvSpPr>
            <a:spLocks noGrp="1"/>
          </p:cNvSpPr>
          <p:nvPr>
            <p:ph type="sldNum" sz="quarter" idx="5"/>
          </p:nvPr>
        </p:nvSpPr>
        <p:spPr/>
        <p:txBody>
          <a:bodyPr/>
          <a:lstStyle/>
          <a:p>
            <a:fld id="{400DD5F9-63CB-3249-8B3C-7EBC647897A8}" type="slidenum">
              <a:rPr lang="en-US" smtClean="0"/>
              <a:t>1</a:t>
            </a:fld>
            <a:endParaRPr lang="en-US"/>
          </a:p>
        </p:txBody>
      </p:sp>
    </p:spTree>
    <p:extLst>
      <p:ext uri="{BB962C8B-B14F-4D97-AF65-F5344CB8AC3E}">
        <p14:creationId xmlns:p14="http://schemas.microsoft.com/office/powerpoint/2010/main" val="91942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7913" y="469900"/>
            <a:ext cx="7192963" cy="5394325"/>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Collected in November 2018. Nathan Hale MS, </a:t>
            </a:r>
            <a:r>
              <a:rPr lang="en-US" sz="1200" kern="1200" dirty="0" err="1">
                <a:solidFill>
                  <a:schemeClr val="tx1"/>
                </a:solidFill>
                <a:effectLst/>
                <a:latin typeface="+mn-lt"/>
                <a:ea typeface="+mn-ea"/>
                <a:cs typeface="+mn-cs"/>
              </a:rPr>
              <a:t>Ponus</a:t>
            </a:r>
            <a:r>
              <a:rPr lang="en-US" sz="1200" kern="1200" dirty="0">
                <a:solidFill>
                  <a:schemeClr val="tx1"/>
                </a:solidFill>
                <a:effectLst/>
                <a:latin typeface="+mn-lt"/>
                <a:ea typeface="+mn-ea"/>
                <a:cs typeface="+mn-cs"/>
              </a:rPr>
              <a:t> Ridge MS, </a:t>
            </a:r>
            <a:r>
              <a:rPr lang="en-US" sz="1200" kern="1200" dirty="0" err="1">
                <a:solidFill>
                  <a:schemeClr val="tx1"/>
                </a:solidFill>
                <a:effectLst/>
                <a:latin typeface="+mn-lt"/>
                <a:ea typeface="+mn-ea"/>
                <a:cs typeface="+mn-cs"/>
              </a:rPr>
              <a:t>Roton</a:t>
            </a:r>
            <a:r>
              <a:rPr lang="en-US" sz="1200" kern="1200" dirty="0">
                <a:solidFill>
                  <a:schemeClr val="tx1"/>
                </a:solidFill>
                <a:effectLst/>
                <a:latin typeface="+mn-lt"/>
                <a:ea typeface="+mn-ea"/>
                <a:cs typeface="+mn-cs"/>
              </a:rPr>
              <a:t> MS, West Rocks MS, Brien McMahon HS, Norwalk HS, Center for Global Studies. </a:t>
            </a:r>
          </a:p>
          <a:p>
            <a:r>
              <a:rPr lang="en-US" sz="1200" kern="1200" dirty="0">
                <a:solidFill>
                  <a:schemeClr val="tx1"/>
                </a:solidFill>
                <a:effectLst/>
                <a:latin typeface="+mn-lt"/>
                <a:ea typeface="+mn-ea"/>
                <a:cs typeface="+mn-cs"/>
              </a:rPr>
              <a:t>1976 surveys included in the report. 335 surveys eliminated (14% of total number). Typically see 15-25% eliminated when done on-line.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74756DB-A337-4ADD-9D83-C20D85A30615}" type="slidenum">
              <a:rPr lang="en-US" smtClean="0"/>
              <a:t>2</a:t>
            </a:fld>
            <a:endParaRPr lang="en-US" dirty="0"/>
          </a:p>
        </p:txBody>
      </p:sp>
    </p:spTree>
    <p:extLst>
      <p:ext uri="{BB962C8B-B14F-4D97-AF65-F5344CB8AC3E}">
        <p14:creationId xmlns:p14="http://schemas.microsoft.com/office/powerpoint/2010/main" val="957949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9/7/18</a:t>
            </a:r>
          </a:p>
        </p:txBody>
      </p:sp>
      <p:sp>
        <p:nvSpPr>
          <p:cNvPr id="5" name="Slide Number Placeholder 4"/>
          <p:cNvSpPr>
            <a:spLocks noGrp="1"/>
          </p:cNvSpPr>
          <p:nvPr>
            <p:ph type="sldNum" sz="quarter" idx="5"/>
          </p:nvPr>
        </p:nvSpPr>
        <p:spPr/>
        <p:txBody>
          <a:bodyPr/>
          <a:lstStyle/>
          <a:p>
            <a:fld id="{400DD5F9-63CB-3249-8B3C-7EBC647897A8}" type="slidenum">
              <a:rPr lang="en-US" smtClean="0"/>
              <a:t>3</a:t>
            </a:fld>
            <a:endParaRPr lang="en-US"/>
          </a:p>
        </p:txBody>
      </p:sp>
    </p:spTree>
    <p:extLst>
      <p:ext uri="{BB962C8B-B14F-4D97-AF65-F5344CB8AC3E}">
        <p14:creationId xmlns:p14="http://schemas.microsoft.com/office/powerpoint/2010/main" val="3327494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majority of Norwalk youth are making healthy and safe choices.</a:t>
            </a:r>
          </a:p>
          <a:p>
            <a:r>
              <a:rPr lang="en-US" sz="1200" kern="1200" dirty="0">
                <a:solidFill>
                  <a:schemeClr val="tx1"/>
                </a:solidFill>
                <a:effectLst/>
                <a:latin typeface="+mn-lt"/>
                <a:ea typeface="+mn-ea"/>
                <a:cs typeface="+mn-cs"/>
              </a:rPr>
              <a:t>Teens are asked to report on whether they were involved in several risky behaviors in the past year.  In 2018, reported rates around anti-social behavior (includes shoplifting, vandalism, trouble with police), gambling, violence (hitting, using a weapon, group fight, threatened harm), riding with a driver under the influence, skipping school and having sexual intercourse are in the minority.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53CE8CE-7C43-45AE-B77E-3530F27D7E3F}" type="slidenum">
              <a:rPr lang="en-US" smtClean="0"/>
              <a:t>4</a:t>
            </a:fld>
            <a:endParaRPr lang="en-US"/>
          </a:p>
        </p:txBody>
      </p:sp>
    </p:spTree>
    <p:extLst>
      <p:ext uri="{BB962C8B-B14F-4D97-AF65-F5344CB8AC3E}">
        <p14:creationId xmlns:p14="http://schemas.microsoft.com/office/powerpoint/2010/main" val="300002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survey asked – “How often did you feed sad or depressed during the last month?” </a:t>
            </a:r>
          </a:p>
          <a:p>
            <a:r>
              <a:rPr lang="en-US" sz="1200" kern="1200" dirty="0">
                <a:solidFill>
                  <a:schemeClr val="tx1"/>
                </a:solidFill>
                <a:effectLst/>
                <a:latin typeface="+mn-lt"/>
                <a:ea typeface="+mn-ea"/>
                <a:cs typeface="+mn-cs"/>
              </a:rPr>
              <a:t>21% of all students who participated in the survey reported-</a:t>
            </a:r>
          </a:p>
          <a:p>
            <a:r>
              <a:rPr lang="en-US" sz="1200" kern="1200" dirty="0">
                <a:solidFill>
                  <a:schemeClr val="tx1"/>
                </a:solidFill>
                <a:effectLst/>
                <a:latin typeface="+mn-lt"/>
                <a:ea typeface="+mn-ea"/>
                <a:cs typeface="+mn-cs"/>
              </a:rPr>
              <a:t>All of the time 8% (n=158)</a:t>
            </a:r>
          </a:p>
          <a:p>
            <a:r>
              <a:rPr lang="en-US" sz="1200" kern="1200" dirty="0">
                <a:solidFill>
                  <a:schemeClr val="tx1"/>
                </a:solidFill>
                <a:effectLst/>
                <a:latin typeface="+mn-lt"/>
                <a:ea typeface="+mn-ea"/>
                <a:cs typeface="+mn-cs"/>
              </a:rPr>
              <a:t>Most of the time 13% (n=257)</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Total = 415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survey also asked “Have you ever tried to kill yourself?”</a:t>
            </a:r>
          </a:p>
          <a:p>
            <a:r>
              <a:rPr lang="en-US" sz="1200" kern="1200" dirty="0">
                <a:solidFill>
                  <a:schemeClr val="tx1"/>
                </a:solidFill>
                <a:effectLst/>
                <a:latin typeface="+mn-lt"/>
                <a:ea typeface="+mn-ea"/>
                <a:cs typeface="+mn-cs"/>
              </a:rPr>
              <a:t>Yes, once (9%, n=178)</a:t>
            </a:r>
          </a:p>
          <a:p>
            <a:r>
              <a:rPr lang="en-US" sz="1200" kern="1200" dirty="0">
                <a:solidFill>
                  <a:schemeClr val="tx1"/>
                </a:solidFill>
                <a:effectLst/>
                <a:latin typeface="+mn-lt"/>
                <a:ea typeface="+mn-ea"/>
                <a:cs typeface="+mn-cs"/>
              </a:rPr>
              <a:t>Yes, twice (2%, n=40)</a:t>
            </a:r>
          </a:p>
          <a:p>
            <a:r>
              <a:rPr lang="en-US" sz="1200" kern="1200" dirty="0">
                <a:solidFill>
                  <a:schemeClr val="tx1"/>
                </a:solidFill>
                <a:effectLst/>
                <a:latin typeface="+mn-lt"/>
                <a:ea typeface="+mn-ea"/>
                <a:cs typeface="+mn-cs"/>
              </a:rPr>
              <a:t>Yes, more than 2x (3%, n=59)</a:t>
            </a:r>
          </a:p>
          <a:p>
            <a:r>
              <a:rPr lang="en-US" sz="1200" kern="1200" dirty="0">
                <a:solidFill>
                  <a:schemeClr val="tx1"/>
                </a:solidFill>
                <a:effectLst/>
                <a:latin typeface="+mn-lt"/>
                <a:ea typeface="+mn-ea"/>
                <a:cs typeface="+mn-cs"/>
              </a:rPr>
              <a:t>Total – 277 students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3CE8CE-7C43-45AE-B77E-3530F27D7E3F}" type="slidenum">
              <a:rPr lang="en-US" smtClean="0"/>
              <a:t>5</a:t>
            </a:fld>
            <a:endParaRPr lang="en-US"/>
          </a:p>
        </p:txBody>
      </p:sp>
    </p:spTree>
    <p:extLst>
      <p:ext uri="{BB962C8B-B14F-4D97-AF65-F5344CB8AC3E}">
        <p14:creationId xmlns:p14="http://schemas.microsoft.com/office/powerpoint/2010/main" val="206253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473075"/>
            <a:ext cx="7602538" cy="5702300"/>
          </a:xfrm>
        </p:spPr>
      </p:sp>
      <p:sp>
        <p:nvSpPr>
          <p:cNvPr id="3" name="Notes Placeholder 2"/>
          <p:cNvSpPr>
            <a:spLocks noGrp="1"/>
          </p:cNvSpPr>
          <p:nvPr>
            <p:ph type="body" idx="1"/>
          </p:nvPr>
        </p:nvSpPr>
        <p:spPr/>
        <p:txBody>
          <a:bodyPr/>
          <a:lstStyle/>
          <a:p>
            <a:r>
              <a:rPr lang="en-US" dirty="0"/>
              <a:t>Look at 30-day use for most accurate description of what is really happening. 30-day use rates indicate that a teen has been ‘actively’ using that substance.</a:t>
            </a:r>
          </a:p>
          <a:p>
            <a:r>
              <a:rPr lang="en-US" sz="1200" kern="1200" dirty="0">
                <a:solidFill>
                  <a:schemeClr val="tx1"/>
                </a:solidFill>
                <a:effectLst/>
                <a:latin typeface="+mn-lt"/>
                <a:ea typeface="+mn-ea"/>
                <a:cs typeface="+mn-cs"/>
              </a:rPr>
              <a:t>Alcohol has been reported to be the most frequently used substance among Norwalk youth. More youth report using alcohol than the other substances included in the survey (marijuana, cigarettes, prescription drugs, illicit drugs, heroin) – According to the CDC, people aged 12-20 drink 11% of all alcohol consumed in the US.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realize there is one obvious substance missing from this list…vaping. In the future, this data will be included in the survey that we use. Anecdotally, we know many teens are vaping in our community couple with the fact that they have a low perception of harm around the use of this substance.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Fortunately, very few teens in Norwalk report abusing prescription drugs (3% overall) and most have a high sense of the harm associated with abuse.  Continued education around this dangerous and risky behavior is critical in keeping Norwalk youth safe.</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1503889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In addition</a:t>
            </a:r>
            <a:r>
              <a:rPr lang="en-US" sz="1200" kern="1200" baseline="0" dirty="0">
                <a:solidFill>
                  <a:schemeClr val="tx1"/>
                </a:solidFill>
                <a:effectLst/>
                <a:latin typeface="+mn-lt"/>
                <a:ea typeface="+mn-ea"/>
                <a:cs typeface="+mn-cs"/>
              </a:rPr>
              <a:t> to past 30-day use rates</a:t>
            </a:r>
            <a:r>
              <a:rPr lang="en-US" sz="1200" kern="1200" dirty="0">
                <a:solidFill>
                  <a:schemeClr val="tx1"/>
                </a:solidFill>
                <a:effectLst/>
                <a:latin typeface="+mn-lt"/>
                <a:ea typeface="+mn-ea"/>
                <a:cs typeface="+mn-cs"/>
              </a:rPr>
              <a:t>, the coalition pays close attention to reported binge drinking rates, which is defined on the Survey</a:t>
            </a:r>
            <a:r>
              <a:rPr lang="en-US" sz="1200" kern="1200" baseline="0" dirty="0">
                <a:solidFill>
                  <a:schemeClr val="tx1"/>
                </a:solidFill>
                <a:effectLst/>
                <a:latin typeface="+mn-lt"/>
                <a:ea typeface="+mn-ea"/>
                <a:cs typeface="+mn-cs"/>
              </a:rPr>
              <a:t> as “having 5 or more drinks in a row.”  Binge drinking  </a:t>
            </a:r>
            <a:r>
              <a:rPr lang="en-US" sz="1200" kern="1200" dirty="0">
                <a:solidFill>
                  <a:schemeClr val="tx1"/>
                </a:solidFill>
                <a:effectLst/>
                <a:latin typeface="+mn-lt"/>
                <a:ea typeface="+mn-ea"/>
                <a:cs typeface="+mn-cs"/>
              </a:rPr>
              <a:t>is a dangerous and high-risk</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behavior that impairs judgment and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opens</a:t>
            </a:r>
            <a:r>
              <a:rPr lang="en-US" sz="1200" kern="1200" baseline="0" dirty="0">
                <a:solidFill>
                  <a:schemeClr val="tx1"/>
                </a:solidFill>
                <a:effectLst/>
                <a:latin typeface="+mn-lt"/>
                <a:ea typeface="+mn-ea"/>
                <a:cs typeface="+mn-cs"/>
              </a:rPr>
              <a:t> the door </a:t>
            </a:r>
            <a:r>
              <a:rPr lang="en-US" sz="1200" kern="1200" dirty="0">
                <a:solidFill>
                  <a:schemeClr val="tx1"/>
                </a:solidFill>
                <a:effectLst/>
                <a:latin typeface="+mn-lt"/>
                <a:ea typeface="+mn-ea"/>
                <a:cs typeface="+mn-cs"/>
              </a:rPr>
              <a:t> for serious</a:t>
            </a:r>
            <a:r>
              <a:rPr lang="en-US" sz="1200" kern="1200" baseline="0" dirty="0">
                <a:solidFill>
                  <a:schemeClr val="tx1"/>
                </a:solidFill>
                <a:effectLst/>
                <a:latin typeface="+mn-lt"/>
                <a:ea typeface="+mn-ea"/>
                <a:cs typeface="+mn-cs"/>
              </a:rPr>
              <a:t> consequences such as </a:t>
            </a:r>
            <a:r>
              <a:rPr lang="en-US" sz="1200" kern="1200" dirty="0">
                <a:solidFill>
                  <a:schemeClr val="tx1"/>
                </a:solidFill>
                <a:effectLst/>
                <a:latin typeface="+mn-lt"/>
                <a:ea typeface="+mn-ea"/>
                <a:cs typeface="+mn-cs"/>
              </a:rPr>
              <a:t>sexual assault or alcohol poisoning. </a:t>
            </a:r>
          </a:p>
          <a:p>
            <a:r>
              <a:rPr lang="en-US" baseline="0" dirty="0"/>
              <a:t>7</a:t>
            </a:r>
            <a:r>
              <a:rPr lang="en-US" baseline="30000" dirty="0"/>
              <a:t>th</a:t>
            </a:r>
            <a:r>
              <a:rPr lang="en-US" baseline="0" dirty="0"/>
              <a:t> = 13%</a:t>
            </a:r>
          </a:p>
          <a:p>
            <a:r>
              <a:rPr lang="en-US" baseline="0" dirty="0"/>
              <a:t>9</a:t>
            </a:r>
            <a:r>
              <a:rPr lang="en-US" baseline="30000" dirty="0"/>
              <a:t>th</a:t>
            </a:r>
            <a:r>
              <a:rPr lang="en-US" baseline="0" dirty="0"/>
              <a:t> = 26%</a:t>
            </a:r>
          </a:p>
          <a:p>
            <a:r>
              <a:rPr lang="en-US" baseline="0" dirty="0"/>
              <a:t>11</a:t>
            </a:r>
            <a:r>
              <a:rPr lang="en-US" baseline="30000" dirty="0"/>
              <a:t>th</a:t>
            </a:r>
            <a:r>
              <a:rPr lang="en-US" baseline="0" dirty="0"/>
              <a:t> = 40%</a:t>
            </a:r>
          </a:p>
        </p:txBody>
      </p:sp>
      <p:sp>
        <p:nvSpPr>
          <p:cNvPr id="4" name="Slide Number Placeholder 3"/>
          <p:cNvSpPr>
            <a:spLocks noGrp="1"/>
          </p:cNvSpPr>
          <p:nvPr>
            <p:ph type="sldNum" sz="quarter" idx="10"/>
          </p:nvPr>
        </p:nvSpPr>
        <p:spPr/>
        <p:txBody>
          <a:bodyPr/>
          <a:lstStyle/>
          <a:p>
            <a:fld id="{CAC3A596-3EF7-4441-9A93-0CA389CC94CA}" type="slidenum">
              <a:rPr lang="en-US" smtClean="0"/>
              <a:t>7</a:t>
            </a:fld>
            <a:endParaRPr lang="en-US"/>
          </a:p>
        </p:txBody>
      </p:sp>
    </p:spTree>
    <p:extLst>
      <p:ext uri="{BB962C8B-B14F-4D97-AF65-F5344CB8AC3E}">
        <p14:creationId xmlns:p14="http://schemas.microsoft.com/office/powerpoint/2010/main" val="3064932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let’s also</a:t>
            </a:r>
            <a:r>
              <a:rPr lang="en-US" sz="1200" kern="1200" baseline="0" dirty="0">
                <a:solidFill>
                  <a:schemeClr val="tx1"/>
                </a:solidFill>
                <a:effectLst/>
                <a:latin typeface="+mn-lt"/>
                <a:ea typeface="+mn-ea"/>
                <a:cs typeface="+mn-cs"/>
              </a:rPr>
              <a:t> see how</a:t>
            </a:r>
            <a:r>
              <a:rPr lang="en-US" sz="1200" kern="1200" dirty="0">
                <a:solidFill>
                  <a:schemeClr val="tx1"/>
                </a:solidFill>
                <a:effectLst/>
                <a:latin typeface="+mn-lt"/>
                <a:ea typeface="+mn-ea"/>
                <a:cs typeface="+mn-cs"/>
              </a:rPr>
              <a:t> we’re doing compared to</a:t>
            </a:r>
            <a:r>
              <a:rPr lang="en-US" sz="1200" kern="1200" baseline="0" dirty="0">
                <a:solidFill>
                  <a:schemeClr val="tx1"/>
                </a:solidFill>
                <a:effectLst/>
                <a:latin typeface="+mn-lt"/>
                <a:ea typeface="+mn-ea"/>
                <a:cs typeface="+mn-cs"/>
              </a:rPr>
              <a:t> teens in CT and around the country.  For comparison, we use t</a:t>
            </a:r>
            <a:r>
              <a:rPr lang="en-US" sz="1200" kern="1200" dirty="0">
                <a:solidFill>
                  <a:schemeClr val="tx1"/>
                </a:solidFill>
                <a:effectLst/>
                <a:latin typeface="+mn-lt"/>
                <a:ea typeface="+mn-ea"/>
                <a:cs typeface="+mn-cs"/>
              </a:rPr>
              <a:t>he 2019 Youth Risk Behavior Survey, the largest</a:t>
            </a:r>
            <a:r>
              <a:rPr lang="en-US" sz="1200" kern="1200" baseline="0" dirty="0">
                <a:solidFill>
                  <a:schemeClr val="tx1"/>
                </a:solidFill>
                <a:effectLst/>
                <a:latin typeface="+mn-lt"/>
                <a:ea typeface="+mn-ea"/>
                <a:cs typeface="+mn-cs"/>
              </a:rPr>
              <a:t> public health surveillance system in the United States monitoring a broad range of health-risk behaviors among high school students.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You see that re</a:t>
            </a:r>
            <a:r>
              <a:rPr lang="en-US" sz="1200" kern="1200" dirty="0">
                <a:solidFill>
                  <a:schemeClr val="tx1"/>
                </a:solidFill>
                <a:effectLst/>
                <a:latin typeface="+mn-lt"/>
                <a:ea typeface="+mn-ea"/>
                <a:cs typeface="+mn-cs"/>
              </a:rPr>
              <a:t>ported cigarette and marijuana use rates among Norwalk </a:t>
            </a:r>
            <a:r>
              <a:rPr lang="en-US" sz="1200" kern="1200" baseline="0" dirty="0">
                <a:solidFill>
                  <a:schemeClr val="tx1"/>
                </a:solidFill>
                <a:effectLst/>
                <a:latin typeface="+mn-lt"/>
                <a:ea typeface="+mn-ea"/>
                <a:cs typeface="+mn-cs"/>
              </a:rPr>
              <a:t>high school students </a:t>
            </a:r>
            <a:r>
              <a:rPr lang="en-US" sz="1200" kern="1200" dirty="0">
                <a:solidFill>
                  <a:schemeClr val="tx1"/>
                </a:solidFill>
                <a:effectLst/>
                <a:latin typeface="+mn-lt"/>
                <a:ea typeface="+mn-ea"/>
                <a:cs typeface="+mn-cs"/>
              </a:rPr>
              <a:t>are all lower. Alcohol use rates are higher than state and national reported rates.</a:t>
            </a:r>
          </a:p>
        </p:txBody>
      </p:sp>
      <p:sp>
        <p:nvSpPr>
          <p:cNvPr id="4" name="Slide Number Placeholder 3"/>
          <p:cNvSpPr>
            <a:spLocks noGrp="1"/>
          </p:cNvSpPr>
          <p:nvPr>
            <p:ph type="sldNum" sz="quarter" idx="10"/>
          </p:nvPr>
        </p:nvSpPr>
        <p:spPr/>
        <p:txBody>
          <a:bodyPr/>
          <a:lstStyle/>
          <a:p>
            <a:fld id="{CAC3A596-3EF7-4441-9A93-0CA389CC94CA}" type="slidenum">
              <a:rPr lang="en-US" smtClean="0"/>
              <a:t>8</a:t>
            </a:fld>
            <a:endParaRPr lang="en-US"/>
          </a:p>
        </p:txBody>
      </p:sp>
    </p:spTree>
    <p:extLst>
      <p:ext uri="{BB962C8B-B14F-4D97-AF65-F5344CB8AC3E}">
        <p14:creationId xmlns:p14="http://schemas.microsoft.com/office/powerpoint/2010/main" val="3193607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80070" y="3445931"/>
            <a:ext cx="6400800" cy="1354669"/>
          </a:xfrm>
        </p:spPr>
        <p:txBody>
          <a:bodyPr>
            <a:normAutofit/>
          </a:bodyPr>
          <a:lstStyle>
            <a:lvl1pPr marL="0" indent="0" algn="ctr">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Title 14"/>
          <p:cNvSpPr>
            <a:spLocks noGrp="1"/>
          </p:cNvSpPr>
          <p:nvPr>
            <p:ph type="title"/>
          </p:nvPr>
        </p:nvSpPr>
        <p:spPr>
          <a:xfrm>
            <a:off x="685800" y="762000"/>
            <a:ext cx="7662333" cy="2023533"/>
          </a:xfrm>
        </p:spPr>
        <p:txBody>
          <a:bodyPr anchor="b" anchorCtr="0">
            <a:normAutofit/>
          </a:bodyPr>
          <a:lstStyle>
            <a:lvl1pPr algn="ctr">
              <a:defRPr sz="4800"/>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B6DD-A380-43CF-BE7B-D3280E55F3F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1F7361D-5278-45C8-9ADE-FFD4BEA6BE7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C51DD5-A6FC-45E3-9B30-000C9902173A}"/>
              </a:ext>
            </a:extLst>
          </p:cNvPr>
          <p:cNvSpPr>
            <a:spLocks noGrp="1"/>
          </p:cNvSpPr>
          <p:nvPr>
            <p:ph type="dt" sz="half" idx="10"/>
          </p:nvPr>
        </p:nvSpPr>
        <p:spPr/>
        <p:txBody>
          <a:bodyPr/>
          <a:lstStyle/>
          <a:p>
            <a:fld id="{F22FD104-58B2-4107-9EA9-83E124AAE481}" type="datetime1">
              <a:rPr lang="en-US" smtClean="0"/>
              <a:t>10/27/2020</a:t>
            </a:fld>
            <a:endParaRPr lang="en-US"/>
          </a:p>
        </p:txBody>
      </p:sp>
      <p:sp>
        <p:nvSpPr>
          <p:cNvPr id="5" name="Footer Placeholder 4">
            <a:extLst>
              <a:ext uri="{FF2B5EF4-FFF2-40B4-BE49-F238E27FC236}">
                <a16:creationId xmlns:a16="http://schemas.microsoft.com/office/drawing/2014/main" id="{33B73069-C6FE-41FA-8DA4-7842A17AC58B}"/>
              </a:ext>
            </a:extLst>
          </p:cNvPr>
          <p:cNvSpPr>
            <a:spLocks noGrp="1"/>
          </p:cNvSpPr>
          <p:nvPr>
            <p:ph type="ftr" sz="quarter" idx="11"/>
          </p:nvPr>
        </p:nvSpPr>
        <p:spPr/>
        <p:txBody>
          <a:bodyPr/>
          <a:lstStyle/>
          <a:p>
            <a:r>
              <a:rPr lang="en-US"/>
              <a:t>DRAFT 5.27.16</a:t>
            </a:r>
          </a:p>
        </p:txBody>
      </p:sp>
    </p:spTree>
    <p:extLst>
      <p:ext uri="{BB962C8B-B14F-4D97-AF65-F5344CB8AC3E}">
        <p14:creationId xmlns:p14="http://schemas.microsoft.com/office/powerpoint/2010/main" val="363825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rgbClr val="31358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rgbClr val="25257A"/>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6"/>
            <a:ext cx="5577840" cy="1588"/>
          </a:xfrm>
          <a:prstGeom prst="line">
            <a:avLst/>
          </a:prstGeom>
          <a:ln w="19050">
            <a:solidFill>
              <a:srgbClr val="5DB39B"/>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1" y="6477000"/>
            <a:ext cx="1726578" cy="329184"/>
          </a:xfrm>
          <a:prstGeom prst="rect">
            <a:avLst/>
          </a:prstGeom>
        </p:spPr>
        <p:txBody>
          <a:bodyPr/>
          <a:lstStyle/>
          <a:p>
            <a:endParaRPr lang="en-US" dirty="0"/>
          </a:p>
        </p:txBody>
      </p:sp>
      <p:sp>
        <p:nvSpPr>
          <p:cNvPr id="4" name="Slide Number Placeholder 3"/>
          <p:cNvSpPr>
            <a:spLocks noGrp="1"/>
          </p:cNvSpPr>
          <p:nvPr>
            <p:ph type="sldNum" sz="quarter" idx="11"/>
          </p:nvPr>
        </p:nvSpPr>
        <p:spPr>
          <a:xfrm>
            <a:off x="7620000" y="6477000"/>
            <a:ext cx="1066800" cy="329184"/>
          </a:xfrm>
          <a:prstGeom prst="rect">
            <a:avLst/>
          </a:prstGeom>
        </p:spPr>
        <p:txBody>
          <a:bodyPr/>
          <a:lstStyle/>
          <a:p>
            <a:r>
              <a:rPr lang="en-US"/>
              <a:t>Page </a:t>
            </a:r>
            <a:fld id="{0CFEC368-1D7A-4F81-ABF6-AE0E36BAF64C}" type="slidenum">
              <a:rPr lang="en-US" smtClean="0"/>
              <a:pPr/>
              <a:t>‹#›</a:t>
            </a:fld>
            <a:endParaRPr lang="en-US" dirty="0"/>
          </a:p>
        </p:txBody>
      </p:sp>
      <p:pic>
        <p:nvPicPr>
          <p:cNvPr id="6" name="Picture 5" descr="PD logo stacked.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138488" y="4876795"/>
            <a:ext cx="2870200" cy="1268043"/>
          </a:xfrm>
          <a:prstGeom prst="rect">
            <a:avLst/>
          </a:prstGeom>
        </p:spPr>
      </p:pic>
      <p:sp>
        <p:nvSpPr>
          <p:cNvPr id="8" name="Subtitle 7"/>
          <p:cNvSpPr txBox="1">
            <a:spLocks/>
          </p:cNvSpPr>
          <p:nvPr userDrawn="1"/>
        </p:nvSpPr>
        <p:spPr>
          <a:xfrm>
            <a:off x="505882" y="736059"/>
            <a:ext cx="8180918" cy="86414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5DB39B"/>
              </a:buClr>
              <a:buSzPct val="85000"/>
              <a:buFont typeface="Arial"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rgbClr val="5DB39B"/>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5DB39B"/>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5DB39B"/>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5DB39B"/>
              </a:buClr>
              <a:buSzPct val="100000"/>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r>
              <a:rPr lang="en-US" sz="4000" baseline="0" dirty="0">
                <a:solidFill>
                  <a:srgbClr val="25257A"/>
                </a:solidFill>
              </a:rPr>
              <a:t>Contact Information</a:t>
            </a:r>
            <a:endParaRPr lang="en-US" sz="2400" dirty="0"/>
          </a:p>
        </p:txBody>
      </p:sp>
      <p:sp>
        <p:nvSpPr>
          <p:cNvPr id="9" name="Rectangle 8"/>
          <p:cNvSpPr/>
          <p:nvPr userDrawn="1"/>
        </p:nvSpPr>
        <p:spPr>
          <a:xfrm>
            <a:off x="0" y="6189133"/>
            <a:ext cx="9144000" cy="6688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Subtitle 7"/>
          <p:cNvSpPr txBox="1">
            <a:spLocks/>
          </p:cNvSpPr>
          <p:nvPr userDrawn="1"/>
        </p:nvSpPr>
        <p:spPr>
          <a:xfrm>
            <a:off x="556155" y="1895455"/>
            <a:ext cx="8034865" cy="243047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5DB39B"/>
              </a:buClr>
              <a:buSzPct val="85000"/>
              <a:buFont typeface="Arial"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rgbClr val="5DB39B"/>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5DB39B"/>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5DB39B"/>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5DB39B"/>
              </a:buClr>
              <a:buSzPct val="100000"/>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lnSpc>
                <a:spcPct val="160000"/>
              </a:lnSpc>
            </a:pPr>
            <a:r>
              <a:rPr lang="en-US" sz="2000" dirty="0"/>
              <a:t>203.227.7644 </a:t>
            </a:r>
          </a:p>
          <a:p>
            <a:pPr algn="ctr">
              <a:lnSpc>
                <a:spcPct val="160000"/>
              </a:lnSpc>
            </a:pPr>
            <a:r>
              <a:rPr lang="en-US" sz="2000" dirty="0" err="1"/>
              <a:t>Inquiries@positivedirections.org</a:t>
            </a:r>
            <a:r>
              <a:rPr lang="en-US" sz="2000" dirty="0"/>
              <a:t> </a:t>
            </a:r>
          </a:p>
          <a:p>
            <a:pPr marL="0" marR="0" indent="0" algn="ctr" defTabSz="914400" rtl="0" eaLnBrk="1" fontAlgn="auto" latinLnBrk="0" hangingPunct="1">
              <a:lnSpc>
                <a:spcPct val="160000"/>
              </a:lnSpc>
              <a:spcBef>
                <a:spcPct val="20000"/>
              </a:spcBef>
              <a:spcAft>
                <a:spcPts val="0"/>
              </a:spcAft>
              <a:buClr>
                <a:srgbClr val="5DB39B"/>
              </a:buClr>
              <a:buSzPct val="85000"/>
              <a:buFont typeface="Arial" pitchFamily="34" charset="0"/>
              <a:buNone/>
              <a:tabLst/>
              <a:defRPr/>
            </a:pPr>
            <a:r>
              <a:rPr lang="en-US" sz="2000" dirty="0" err="1"/>
              <a:t>positivedirections.org</a:t>
            </a:r>
            <a:r>
              <a:rPr lang="en-US" sz="2000" dirty="0"/>
              <a:t> </a:t>
            </a:r>
          </a:p>
          <a:p>
            <a:pPr algn="ctr">
              <a:lnSpc>
                <a:spcPct val="160000"/>
              </a:lnSpc>
            </a:pPr>
            <a:r>
              <a:rPr lang="en-US" sz="2000" dirty="0"/>
              <a:t>90 Post Road West, Westport, CT 06880</a:t>
            </a:r>
            <a:endParaRPr lang="en-US" sz="2400" dirty="0"/>
          </a:p>
        </p:txBody>
      </p:sp>
    </p:spTree>
    <p:extLst>
      <p:ext uri="{BB962C8B-B14F-4D97-AF65-F5344CB8AC3E}">
        <p14:creationId xmlns:p14="http://schemas.microsoft.com/office/powerpoint/2010/main" val="169629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a:no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0850" y="1600200"/>
            <a:ext cx="8229600" cy="48196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Text&#10;&#10;Description automatically generated">
            <a:extLst>
              <a:ext uri="{FF2B5EF4-FFF2-40B4-BE49-F238E27FC236}">
                <a16:creationId xmlns:a16="http://schemas.microsoft.com/office/drawing/2014/main" id="{9C2816C8-DB3E-46DC-A3B7-28C711DE94EC}"/>
              </a:ext>
            </a:extLst>
          </p:cNvPr>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7772252" y="68919"/>
            <a:ext cx="1371748" cy="699708"/>
          </a:xfrm>
          <a:prstGeom prst="rect">
            <a:avLst/>
          </a:prstGeom>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Lst>
  <p:hf hdr="0" ftr="0" dt="0"/>
  <p:txStyles>
    <p:titleStyle>
      <a:lvl1pPr algn="l" defTabSz="914400" rtl="0" eaLnBrk="1" latinLnBrk="0" hangingPunct="1">
        <a:spcBef>
          <a:spcPct val="0"/>
        </a:spcBef>
        <a:buNone/>
        <a:defRPr sz="4000" kern="1200" spc="-100" baseline="0">
          <a:solidFill>
            <a:srgbClr val="31358C"/>
          </a:solidFill>
          <a:latin typeface="+mj-lt"/>
          <a:ea typeface="+mj-ea"/>
          <a:cs typeface="+mj-cs"/>
        </a:defRPr>
      </a:lvl1pPr>
    </p:titleStyle>
    <p:bodyStyle>
      <a:lvl1pPr marL="182880" indent="-182880" algn="l" defTabSz="914400" rtl="0" eaLnBrk="1" latinLnBrk="0" hangingPunct="1">
        <a:spcBef>
          <a:spcPct val="20000"/>
        </a:spcBef>
        <a:buClr>
          <a:srgbClr val="5DB39B"/>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rgbClr val="5DB39B"/>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rgbClr val="5DB39B"/>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rgbClr val="5DB39B"/>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rgbClr val="5DB39B"/>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picserver.org/s/survey.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BB3CB6-A5B2-41A7-964E-DF124041F769}"/>
              </a:ext>
            </a:extLst>
          </p:cNvPr>
          <p:cNvSpPr>
            <a:spLocks noGrp="1"/>
          </p:cNvSpPr>
          <p:nvPr>
            <p:ph type="ctrTitle"/>
          </p:nvPr>
        </p:nvSpPr>
        <p:spPr>
          <a:xfrm>
            <a:off x="620486" y="1939159"/>
            <a:ext cx="8141934" cy="2751086"/>
          </a:xfrm>
        </p:spPr>
        <p:txBody>
          <a:bodyPr>
            <a:normAutofit/>
          </a:bodyPr>
          <a:lstStyle/>
          <a:p>
            <a:pPr algn="r"/>
            <a:r>
              <a:rPr lang="en-US" b="1" dirty="0">
                <a:latin typeface="Open Sans" panose="020B0606030504020204"/>
              </a:rPr>
              <a:t>The Norwalk Partnership </a:t>
            </a:r>
          </a:p>
        </p:txBody>
      </p:sp>
      <p:sp>
        <p:nvSpPr>
          <p:cNvPr id="7" name="Subtitle 6">
            <a:extLst>
              <a:ext uri="{FF2B5EF4-FFF2-40B4-BE49-F238E27FC236}">
                <a16:creationId xmlns:a16="http://schemas.microsoft.com/office/drawing/2014/main" id="{9EACCD67-D644-4692-ABAE-EE7D90D71492}"/>
              </a:ext>
            </a:extLst>
          </p:cNvPr>
          <p:cNvSpPr>
            <a:spLocks noGrp="1"/>
          </p:cNvSpPr>
          <p:nvPr>
            <p:ph type="subTitle" idx="1"/>
          </p:nvPr>
        </p:nvSpPr>
        <p:spPr>
          <a:xfrm>
            <a:off x="3028950" y="4782320"/>
            <a:ext cx="5733470" cy="1329443"/>
          </a:xfrm>
        </p:spPr>
        <p:txBody>
          <a:bodyPr>
            <a:normAutofit/>
          </a:bodyPr>
          <a:lstStyle/>
          <a:p>
            <a:pPr algn="r"/>
            <a:r>
              <a:rPr lang="en-US" sz="3200" dirty="0">
                <a:latin typeface="Open Sans" panose="020B0606030504020204"/>
              </a:rPr>
              <a:t>2018 Youth Survey Data </a:t>
            </a:r>
          </a:p>
          <a:p>
            <a:pPr algn="r"/>
            <a:endParaRPr lang="en-US" dirty="0"/>
          </a:p>
        </p:txBody>
      </p:sp>
    </p:spTree>
    <p:extLst>
      <p:ext uri="{BB962C8B-B14F-4D97-AF65-F5344CB8AC3E}">
        <p14:creationId xmlns:p14="http://schemas.microsoft.com/office/powerpoint/2010/main" val="1268645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CBCB5F8B-ED3B-40D3-B131-C8E4F2854043}"/>
              </a:ext>
            </a:extLst>
          </p:cNvPr>
          <p:cNvGraphicFramePr>
            <a:graphicFrameLocks noGrp="1"/>
          </p:cNvGraphicFramePr>
          <p:nvPr>
            <p:ph idx="4294967295"/>
            <p:extLst>
              <p:ext uri="{D42A27DB-BD31-4B8C-83A1-F6EECF244321}">
                <p14:modId xmlns:p14="http://schemas.microsoft.com/office/powerpoint/2010/main" val="2260317498"/>
              </p:ext>
            </p:extLst>
          </p:nvPr>
        </p:nvGraphicFramePr>
        <p:xfrm>
          <a:off x="0" y="1465263"/>
          <a:ext cx="9144000" cy="477837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C94807BF-5A83-4DEC-ACE7-439B9D0451F1}"/>
              </a:ext>
            </a:extLst>
          </p:cNvPr>
          <p:cNvSpPr/>
          <p:nvPr/>
        </p:nvSpPr>
        <p:spPr>
          <a:xfrm>
            <a:off x="314021" y="6348968"/>
            <a:ext cx="3374642" cy="369332"/>
          </a:xfrm>
          <a:prstGeom prst="rect">
            <a:avLst/>
          </a:prstGeom>
          <a:ln>
            <a:solidFill>
              <a:schemeClr val="tx1">
                <a:lumMod val="75000"/>
                <a:lumOff val="25000"/>
              </a:schemeClr>
            </a:solidFill>
          </a:ln>
        </p:spPr>
        <p:txBody>
          <a:bodyPr wrap="none">
            <a:spAutoFit/>
          </a:bodyPr>
          <a:lstStyle/>
          <a:p>
            <a:r>
              <a:rPr lang="en-US" dirty="0">
                <a:solidFill>
                  <a:schemeClr val="tx1">
                    <a:lumMod val="75000"/>
                    <a:lumOff val="25000"/>
                  </a:schemeClr>
                </a:solidFill>
              </a:rPr>
              <a:t>7</a:t>
            </a:r>
            <a:r>
              <a:rPr lang="en-US" baseline="30000" dirty="0">
                <a:solidFill>
                  <a:schemeClr val="tx1">
                    <a:lumMod val="75000"/>
                    <a:lumOff val="25000"/>
                  </a:schemeClr>
                </a:solidFill>
              </a:rPr>
              <a:t>th</a:t>
            </a:r>
            <a:r>
              <a:rPr lang="en-US" dirty="0">
                <a:solidFill>
                  <a:schemeClr val="tx1">
                    <a:lumMod val="75000"/>
                    <a:lumOff val="25000"/>
                  </a:schemeClr>
                </a:solidFill>
              </a:rPr>
              <a:t>, n=683; 9</a:t>
            </a:r>
            <a:r>
              <a:rPr lang="en-US" baseline="30000" dirty="0">
                <a:solidFill>
                  <a:schemeClr val="tx1">
                    <a:lumMod val="75000"/>
                    <a:lumOff val="25000"/>
                  </a:schemeClr>
                </a:solidFill>
              </a:rPr>
              <a:t>th</a:t>
            </a:r>
            <a:r>
              <a:rPr lang="en-US" dirty="0">
                <a:solidFill>
                  <a:schemeClr val="tx1">
                    <a:lumMod val="75000"/>
                    <a:lumOff val="25000"/>
                  </a:schemeClr>
                </a:solidFill>
              </a:rPr>
              <a:t>, n=686; 11</a:t>
            </a:r>
            <a:r>
              <a:rPr lang="en-US" baseline="30000" dirty="0">
                <a:solidFill>
                  <a:schemeClr val="tx1">
                    <a:lumMod val="75000"/>
                    <a:lumOff val="25000"/>
                  </a:schemeClr>
                </a:solidFill>
              </a:rPr>
              <a:t>th</a:t>
            </a:r>
            <a:r>
              <a:rPr lang="en-US" dirty="0">
                <a:solidFill>
                  <a:schemeClr val="tx1">
                    <a:lumMod val="75000"/>
                    <a:lumOff val="25000"/>
                  </a:schemeClr>
                </a:solidFill>
              </a:rPr>
              <a:t>, n=486</a:t>
            </a:r>
          </a:p>
        </p:txBody>
      </p:sp>
      <p:sp>
        <p:nvSpPr>
          <p:cNvPr id="3" name="Oval 2">
            <a:extLst>
              <a:ext uri="{FF2B5EF4-FFF2-40B4-BE49-F238E27FC236}">
                <a16:creationId xmlns:a16="http://schemas.microsoft.com/office/drawing/2014/main" id="{7811AF4A-6524-4A22-8FE6-DD4C5A8274E5}"/>
              </a:ext>
            </a:extLst>
          </p:cNvPr>
          <p:cNvSpPr/>
          <p:nvPr/>
        </p:nvSpPr>
        <p:spPr>
          <a:xfrm>
            <a:off x="3918857" y="3755571"/>
            <a:ext cx="3445329" cy="1045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6B23368-D247-463E-9D12-90E8D3BD818F}"/>
              </a:ext>
            </a:extLst>
          </p:cNvPr>
          <p:cNvSpPr txBox="1"/>
          <p:nvPr/>
        </p:nvSpPr>
        <p:spPr>
          <a:xfrm>
            <a:off x="-1" y="149905"/>
            <a:ext cx="7364187" cy="1323439"/>
          </a:xfrm>
          <a:prstGeom prst="rect">
            <a:avLst/>
          </a:prstGeom>
          <a:noFill/>
        </p:spPr>
        <p:txBody>
          <a:bodyPr wrap="square" rtlCol="0">
            <a:spAutoFit/>
          </a:bodyPr>
          <a:lstStyle/>
          <a:p>
            <a:r>
              <a:rPr lang="en-US" sz="4000" b="1" dirty="0">
                <a:solidFill>
                  <a:srgbClr val="31358C"/>
                </a:solidFill>
                <a:latin typeface="Open Sans" panose="020B0606030504020204"/>
              </a:rPr>
              <a:t>Perception of harm</a:t>
            </a:r>
            <a:r>
              <a:rPr lang="en-US" sz="4000" dirty="0">
                <a:solidFill>
                  <a:srgbClr val="31358C"/>
                </a:solidFill>
                <a:latin typeface="Open Sans" panose="020B0606030504020204"/>
              </a:rPr>
              <a:t> is lowest</a:t>
            </a:r>
          </a:p>
          <a:p>
            <a:r>
              <a:rPr lang="en-US" sz="4000" dirty="0">
                <a:solidFill>
                  <a:srgbClr val="31358C"/>
                </a:solidFill>
                <a:latin typeface="Open Sans" panose="020B0606030504020204"/>
              </a:rPr>
              <a:t>around marijuana use.</a:t>
            </a:r>
          </a:p>
        </p:txBody>
      </p:sp>
    </p:spTree>
    <p:extLst>
      <p:ext uri="{BB962C8B-B14F-4D97-AF65-F5344CB8AC3E}">
        <p14:creationId xmlns:p14="http://schemas.microsoft.com/office/powerpoint/2010/main" val="275720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1B88CF7F-F69A-437B-879A-2DECD71642E7}"/>
              </a:ext>
            </a:extLst>
          </p:cNvPr>
          <p:cNvGraphicFramePr>
            <a:graphicFrameLocks noGrp="1"/>
          </p:cNvGraphicFramePr>
          <p:nvPr>
            <p:ph idx="4294967295"/>
            <p:extLst>
              <p:ext uri="{D42A27DB-BD31-4B8C-83A1-F6EECF244321}">
                <p14:modId xmlns:p14="http://schemas.microsoft.com/office/powerpoint/2010/main" val="609692009"/>
              </p:ext>
            </p:extLst>
          </p:nvPr>
        </p:nvGraphicFramePr>
        <p:xfrm>
          <a:off x="139700" y="1959429"/>
          <a:ext cx="9004300" cy="433659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72191124-F104-47D6-837F-114D5A170C97}"/>
              </a:ext>
            </a:extLst>
          </p:cNvPr>
          <p:cNvSpPr/>
          <p:nvPr/>
        </p:nvSpPr>
        <p:spPr>
          <a:xfrm>
            <a:off x="303463" y="6431518"/>
            <a:ext cx="2120900" cy="369332"/>
          </a:xfrm>
          <a:prstGeom prst="rect">
            <a:avLst/>
          </a:prstGeom>
          <a:ln>
            <a:solidFill>
              <a:schemeClr val="tx1">
                <a:lumMod val="75000"/>
                <a:lumOff val="25000"/>
              </a:schemeClr>
            </a:solidFill>
          </a:ln>
        </p:spPr>
        <p:txBody>
          <a:bodyPr wrap="square">
            <a:spAutoFit/>
          </a:bodyPr>
          <a:lstStyle/>
          <a:p>
            <a:r>
              <a:rPr lang="en-US" dirty="0">
                <a:solidFill>
                  <a:schemeClr val="tx1">
                    <a:lumMod val="85000"/>
                    <a:lumOff val="15000"/>
                  </a:schemeClr>
                </a:solidFill>
              </a:rPr>
              <a:t>7</a:t>
            </a:r>
            <a:r>
              <a:rPr lang="en-US" baseline="30000" dirty="0">
                <a:solidFill>
                  <a:schemeClr val="tx1">
                    <a:lumMod val="85000"/>
                    <a:lumOff val="15000"/>
                  </a:schemeClr>
                </a:solidFill>
              </a:rPr>
              <a:t>th</a:t>
            </a:r>
            <a:r>
              <a:rPr lang="en-US" dirty="0">
                <a:solidFill>
                  <a:schemeClr val="tx1">
                    <a:lumMod val="85000"/>
                    <a:lumOff val="15000"/>
                  </a:schemeClr>
                </a:solidFill>
              </a:rPr>
              <a:t>, 9</a:t>
            </a:r>
            <a:r>
              <a:rPr lang="en-US" baseline="30000" dirty="0">
                <a:solidFill>
                  <a:schemeClr val="tx1">
                    <a:lumMod val="85000"/>
                    <a:lumOff val="15000"/>
                  </a:schemeClr>
                </a:solidFill>
              </a:rPr>
              <a:t>th</a:t>
            </a:r>
            <a:r>
              <a:rPr lang="en-US" dirty="0">
                <a:solidFill>
                  <a:schemeClr val="tx1">
                    <a:lumMod val="85000"/>
                    <a:lumOff val="15000"/>
                  </a:schemeClr>
                </a:solidFill>
              </a:rPr>
              <a:t>, 11</a:t>
            </a:r>
            <a:r>
              <a:rPr lang="en-US" baseline="30000" dirty="0">
                <a:solidFill>
                  <a:schemeClr val="tx1">
                    <a:lumMod val="85000"/>
                    <a:lumOff val="15000"/>
                  </a:schemeClr>
                </a:solidFill>
              </a:rPr>
              <a:t>th</a:t>
            </a:r>
            <a:r>
              <a:rPr lang="en-US" dirty="0">
                <a:solidFill>
                  <a:schemeClr val="tx1">
                    <a:lumMod val="85000"/>
                    <a:lumOff val="15000"/>
                  </a:schemeClr>
                </a:solidFill>
              </a:rPr>
              <a:t> n=1976</a:t>
            </a:r>
          </a:p>
        </p:txBody>
      </p:sp>
      <p:sp>
        <p:nvSpPr>
          <p:cNvPr id="3" name="TextBox 2">
            <a:extLst>
              <a:ext uri="{FF2B5EF4-FFF2-40B4-BE49-F238E27FC236}">
                <a16:creationId xmlns:a16="http://schemas.microsoft.com/office/drawing/2014/main" id="{AEC2A85B-86BA-4BCB-A254-A3DAABD827C0}"/>
              </a:ext>
            </a:extLst>
          </p:cNvPr>
          <p:cNvSpPr txBox="1"/>
          <p:nvPr/>
        </p:nvSpPr>
        <p:spPr>
          <a:xfrm>
            <a:off x="-2" y="0"/>
            <a:ext cx="7739745" cy="1938992"/>
          </a:xfrm>
          <a:prstGeom prst="rect">
            <a:avLst/>
          </a:prstGeom>
          <a:noFill/>
        </p:spPr>
        <p:txBody>
          <a:bodyPr wrap="square" rtlCol="0">
            <a:spAutoFit/>
          </a:bodyPr>
          <a:lstStyle/>
          <a:p>
            <a:r>
              <a:rPr lang="en-US" sz="4000" b="1" dirty="0">
                <a:solidFill>
                  <a:srgbClr val="31358C"/>
                </a:solidFill>
                <a:latin typeface="Open Sans" panose="020B0606030504020204"/>
              </a:rPr>
              <a:t>Perception of peer &amp; parental disapproval </a:t>
            </a:r>
            <a:r>
              <a:rPr lang="en-US" sz="4000" dirty="0">
                <a:solidFill>
                  <a:srgbClr val="31358C"/>
                </a:solidFill>
                <a:latin typeface="Open Sans" panose="020B0606030504020204"/>
              </a:rPr>
              <a:t>impacts use rates among youth.</a:t>
            </a:r>
          </a:p>
        </p:txBody>
      </p:sp>
    </p:spTree>
    <p:extLst>
      <p:ext uri="{BB962C8B-B14F-4D97-AF65-F5344CB8AC3E}">
        <p14:creationId xmlns:p14="http://schemas.microsoft.com/office/powerpoint/2010/main" val="233317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3C386BD-9656-447B-96FD-6CC24D1E546E}"/>
              </a:ext>
            </a:extLst>
          </p:cNvPr>
          <p:cNvGraphicFramePr/>
          <p:nvPr>
            <p:extLst>
              <p:ext uri="{D42A27DB-BD31-4B8C-83A1-F6EECF244321}">
                <p14:modId xmlns:p14="http://schemas.microsoft.com/office/powerpoint/2010/main" val="1156032"/>
              </p:ext>
            </p:extLst>
          </p:nvPr>
        </p:nvGraphicFramePr>
        <p:xfrm>
          <a:off x="0" y="2540000"/>
          <a:ext cx="9144000" cy="376381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2BE1714A-36C0-4F9F-AC3B-C3F993312028}"/>
              </a:ext>
            </a:extLst>
          </p:cNvPr>
          <p:cNvSpPr/>
          <p:nvPr/>
        </p:nvSpPr>
        <p:spPr>
          <a:xfrm>
            <a:off x="76200" y="136524"/>
            <a:ext cx="9040504" cy="1938992"/>
          </a:xfrm>
          <a:prstGeom prst="rect">
            <a:avLst/>
          </a:prstGeom>
        </p:spPr>
        <p:txBody>
          <a:bodyPr wrap="square">
            <a:spAutoFit/>
          </a:bodyPr>
          <a:lstStyle/>
          <a:p>
            <a:pPr>
              <a:defRPr sz="1400" b="0" i="0" u="none" strike="noStrike" kern="1200" spc="0" baseline="0">
                <a:solidFill>
                  <a:prstClr val="black">
                    <a:lumMod val="65000"/>
                    <a:lumOff val="35000"/>
                  </a:prstClr>
                </a:solidFill>
                <a:latin typeface="+mn-lt"/>
                <a:ea typeface="+mn-ea"/>
                <a:cs typeface="+mn-cs"/>
              </a:defRPr>
            </a:pPr>
            <a:r>
              <a:rPr lang="en-US" sz="4000" kern="1200" dirty="0">
                <a:solidFill>
                  <a:srgbClr val="25257A"/>
                </a:solidFill>
                <a:latin typeface="Open Sans" panose="020B0606030504020204" pitchFamily="34" charset="0"/>
                <a:ea typeface="Open Sans" panose="020B0606030504020204" pitchFamily="34" charset="0"/>
                <a:cs typeface="Open Sans" panose="020B0606030504020204" pitchFamily="34" charset="0"/>
              </a:rPr>
              <a:t>Youth who </a:t>
            </a:r>
            <a:r>
              <a:rPr lang="en-US" sz="4000" b="1" kern="1200" dirty="0">
                <a:solidFill>
                  <a:srgbClr val="25257A"/>
                </a:solidFill>
                <a:latin typeface="Open Sans" panose="020B0606030504020204" pitchFamily="34" charset="0"/>
                <a:ea typeface="Open Sans" panose="020B0606030504020204" pitchFamily="34" charset="0"/>
                <a:cs typeface="Open Sans" panose="020B0606030504020204" pitchFamily="34" charset="0"/>
              </a:rPr>
              <a:t>believe</a:t>
            </a:r>
            <a:r>
              <a:rPr lang="en-US" sz="4000" kern="1200" dirty="0">
                <a:solidFill>
                  <a:srgbClr val="25257A"/>
                </a:solidFill>
                <a:latin typeface="Open Sans" panose="020B0606030504020204" pitchFamily="34" charset="0"/>
                <a:ea typeface="Open Sans" panose="020B0606030504020204" pitchFamily="34" charset="0"/>
                <a:cs typeface="Open Sans" panose="020B0606030504020204" pitchFamily="34" charset="0"/>
              </a:rPr>
              <a:t> their parents disapprove of substance use are </a:t>
            </a:r>
            <a:r>
              <a:rPr lang="en-US" sz="4000" b="1" kern="1200" dirty="0">
                <a:solidFill>
                  <a:srgbClr val="25257A"/>
                </a:solidFill>
                <a:latin typeface="Open Sans" panose="020B0606030504020204" pitchFamily="34" charset="0"/>
                <a:ea typeface="Open Sans" panose="020B0606030504020204" pitchFamily="34" charset="0"/>
                <a:cs typeface="Open Sans" panose="020B0606030504020204" pitchFamily="34" charset="0"/>
              </a:rPr>
              <a:t>less likely</a:t>
            </a:r>
            <a:r>
              <a:rPr lang="en-US" sz="4000" kern="1200" dirty="0">
                <a:solidFill>
                  <a:srgbClr val="25257A"/>
                </a:solidFill>
                <a:latin typeface="Open Sans" panose="020B0606030504020204" pitchFamily="34" charset="0"/>
                <a:ea typeface="Open Sans" panose="020B0606030504020204" pitchFamily="34" charset="0"/>
                <a:cs typeface="Open Sans" panose="020B0606030504020204" pitchFamily="34" charset="0"/>
              </a:rPr>
              <a:t> to use than those who do not.</a:t>
            </a:r>
          </a:p>
        </p:txBody>
      </p:sp>
      <p:sp>
        <p:nvSpPr>
          <p:cNvPr id="2" name="TextBox 1">
            <a:extLst>
              <a:ext uri="{FF2B5EF4-FFF2-40B4-BE49-F238E27FC236}">
                <a16:creationId xmlns:a16="http://schemas.microsoft.com/office/drawing/2014/main" id="{64E15499-7FDE-40A4-9DA5-8C02E7724E5A}"/>
              </a:ext>
            </a:extLst>
          </p:cNvPr>
          <p:cNvSpPr txBox="1"/>
          <p:nvPr/>
        </p:nvSpPr>
        <p:spPr>
          <a:xfrm>
            <a:off x="139700" y="3198167"/>
            <a:ext cx="4889544" cy="461665"/>
          </a:xfrm>
          <a:prstGeom prst="rect">
            <a:avLst/>
          </a:prstGeom>
          <a:noFill/>
          <a:ln>
            <a:solidFill>
              <a:srgbClr val="0070C0"/>
            </a:solidFill>
          </a:ln>
        </p:spPr>
        <p:txBody>
          <a:bodyPr wrap="none" rtlCol="0">
            <a:spAutoFit/>
          </a:bodyPr>
          <a:lstStyle/>
          <a:p>
            <a:r>
              <a:rPr lang="en-US" sz="2400" dirty="0"/>
              <a:t>30-day alcohol &amp; marijuana use rates:</a:t>
            </a:r>
          </a:p>
        </p:txBody>
      </p:sp>
    </p:spTree>
    <p:extLst>
      <p:ext uri="{BB962C8B-B14F-4D97-AF65-F5344CB8AC3E}">
        <p14:creationId xmlns:p14="http://schemas.microsoft.com/office/powerpoint/2010/main" val="105708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B440D-9FFB-430B-BE05-01071A2A1839}"/>
              </a:ext>
            </a:extLst>
          </p:cNvPr>
          <p:cNvSpPr>
            <a:spLocks noGrp="1"/>
          </p:cNvSpPr>
          <p:nvPr>
            <p:ph type="title"/>
          </p:nvPr>
        </p:nvSpPr>
        <p:spPr>
          <a:xfrm>
            <a:off x="320565" y="132694"/>
            <a:ext cx="8229600" cy="990600"/>
          </a:xfrm>
        </p:spPr>
        <p:txBody>
          <a:bodyPr>
            <a:normAutofit/>
          </a:bodyPr>
          <a:lstStyle/>
          <a:p>
            <a:r>
              <a:rPr lang="en-US" dirty="0" smtClean="0"/>
              <a:t>Substance use </a:t>
            </a:r>
            <a:r>
              <a:rPr lang="en-US" dirty="0"/>
              <a:t>rates </a:t>
            </a:r>
            <a:r>
              <a:rPr lang="en-US" dirty="0" smtClean="0"/>
              <a:t>by gender &amp; race</a:t>
            </a:r>
            <a:endParaRPr lang="en-US" dirty="0"/>
          </a:p>
        </p:txBody>
      </p:sp>
      <p:graphicFrame>
        <p:nvGraphicFramePr>
          <p:cNvPr id="5" name="Content Placeholder 4">
            <a:extLst>
              <a:ext uri="{FF2B5EF4-FFF2-40B4-BE49-F238E27FC236}">
                <a16:creationId xmlns:a16="http://schemas.microsoft.com/office/drawing/2014/main" id="{E128CEF0-AB72-4D64-9DAC-ECBCF7426FE4}"/>
              </a:ext>
            </a:extLst>
          </p:cNvPr>
          <p:cNvGraphicFramePr>
            <a:graphicFrameLocks noGrp="1"/>
          </p:cNvGraphicFramePr>
          <p:nvPr>
            <p:ph idx="1"/>
            <p:extLst>
              <p:ext uri="{D42A27DB-BD31-4B8C-83A1-F6EECF244321}">
                <p14:modId xmlns:p14="http://schemas.microsoft.com/office/powerpoint/2010/main" val="53757256"/>
              </p:ext>
            </p:extLst>
          </p:nvPr>
        </p:nvGraphicFramePr>
        <p:xfrm>
          <a:off x="450849" y="4031511"/>
          <a:ext cx="8304265" cy="2523744"/>
        </p:xfrm>
        <a:graphic>
          <a:graphicData uri="http://schemas.openxmlformats.org/drawingml/2006/table">
            <a:tbl>
              <a:tblPr firstRow="1" firstCol="1" bandRow="1"/>
              <a:tblGrid>
                <a:gridCol w="1525096">
                  <a:extLst>
                    <a:ext uri="{9D8B030D-6E8A-4147-A177-3AD203B41FA5}">
                      <a16:colId xmlns:a16="http://schemas.microsoft.com/office/drawing/2014/main" val="3493679836"/>
                    </a:ext>
                  </a:extLst>
                </a:gridCol>
                <a:gridCol w="962149">
                  <a:extLst>
                    <a:ext uri="{9D8B030D-6E8A-4147-A177-3AD203B41FA5}">
                      <a16:colId xmlns:a16="http://schemas.microsoft.com/office/drawing/2014/main" val="3508925930"/>
                    </a:ext>
                  </a:extLst>
                </a:gridCol>
                <a:gridCol w="1163404">
                  <a:extLst>
                    <a:ext uri="{9D8B030D-6E8A-4147-A177-3AD203B41FA5}">
                      <a16:colId xmlns:a16="http://schemas.microsoft.com/office/drawing/2014/main" val="1148738483"/>
                    </a:ext>
                  </a:extLst>
                </a:gridCol>
                <a:gridCol w="1163404">
                  <a:extLst>
                    <a:ext uri="{9D8B030D-6E8A-4147-A177-3AD203B41FA5}">
                      <a16:colId xmlns:a16="http://schemas.microsoft.com/office/drawing/2014/main" val="4281180296"/>
                    </a:ext>
                  </a:extLst>
                </a:gridCol>
                <a:gridCol w="1163404">
                  <a:extLst>
                    <a:ext uri="{9D8B030D-6E8A-4147-A177-3AD203B41FA5}">
                      <a16:colId xmlns:a16="http://schemas.microsoft.com/office/drawing/2014/main" val="2575164419"/>
                    </a:ext>
                  </a:extLst>
                </a:gridCol>
                <a:gridCol w="1163404">
                  <a:extLst>
                    <a:ext uri="{9D8B030D-6E8A-4147-A177-3AD203B41FA5}">
                      <a16:colId xmlns:a16="http://schemas.microsoft.com/office/drawing/2014/main" val="3791341193"/>
                    </a:ext>
                  </a:extLst>
                </a:gridCol>
                <a:gridCol w="1163404">
                  <a:extLst>
                    <a:ext uri="{9D8B030D-6E8A-4147-A177-3AD203B41FA5}">
                      <a16:colId xmlns:a16="http://schemas.microsoft.com/office/drawing/2014/main" val="3818454313"/>
                    </a:ext>
                  </a:extLst>
                </a:gridCol>
              </a:tblGrid>
              <a:tr h="0">
                <a:tc>
                  <a:txBody>
                    <a:bodyPr/>
                    <a:lstStyle/>
                    <a:p>
                      <a:pPr marL="0" marR="0">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30-day use &amp; RACE/ETHNICITY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(n=1976)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Hispanic/ Latino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(n=935)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White (n=732)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Black</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(n=357)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Multi-racial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(n=159)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Asian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2124333685"/>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Alcohol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30.2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992227971"/>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Alcohol-Binge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773071709"/>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Marijuana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12.0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303766962"/>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Tobacco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4024009990"/>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Rx Drugs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534675656"/>
                  </a:ext>
                </a:extLst>
              </a:tr>
            </a:tbl>
          </a:graphicData>
        </a:graphic>
      </p:graphicFrame>
      <p:graphicFrame>
        <p:nvGraphicFramePr>
          <p:cNvPr id="4" name="Table 3">
            <a:extLst>
              <a:ext uri="{FF2B5EF4-FFF2-40B4-BE49-F238E27FC236}">
                <a16:creationId xmlns:a16="http://schemas.microsoft.com/office/drawing/2014/main" id="{158A46AE-EEEB-4515-BC20-788BF9FA2F68}"/>
              </a:ext>
            </a:extLst>
          </p:cNvPr>
          <p:cNvGraphicFramePr>
            <a:graphicFrameLocks noGrp="1"/>
          </p:cNvGraphicFramePr>
          <p:nvPr>
            <p:extLst>
              <p:ext uri="{D42A27DB-BD31-4B8C-83A1-F6EECF244321}">
                <p14:modId xmlns:p14="http://schemas.microsoft.com/office/powerpoint/2010/main" val="3807844417"/>
              </p:ext>
            </p:extLst>
          </p:nvPr>
        </p:nvGraphicFramePr>
        <p:xfrm>
          <a:off x="450850" y="1284732"/>
          <a:ext cx="5306631" cy="2243328"/>
        </p:xfrm>
        <a:graphic>
          <a:graphicData uri="http://schemas.openxmlformats.org/drawingml/2006/table">
            <a:tbl>
              <a:tblPr firstRow="1" firstCol="1" bandRow="1"/>
              <a:tblGrid>
                <a:gridCol w="1787676">
                  <a:extLst>
                    <a:ext uri="{9D8B030D-6E8A-4147-A177-3AD203B41FA5}">
                      <a16:colId xmlns:a16="http://schemas.microsoft.com/office/drawing/2014/main" val="4108991422"/>
                    </a:ext>
                  </a:extLst>
                </a:gridCol>
                <a:gridCol w="1217189">
                  <a:extLst>
                    <a:ext uri="{9D8B030D-6E8A-4147-A177-3AD203B41FA5}">
                      <a16:colId xmlns:a16="http://schemas.microsoft.com/office/drawing/2014/main" val="3874796102"/>
                    </a:ext>
                  </a:extLst>
                </a:gridCol>
                <a:gridCol w="1019322">
                  <a:extLst>
                    <a:ext uri="{9D8B030D-6E8A-4147-A177-3AD203B41FA5}">
                      <a16:colId xmlns:a16="http://schemas.microsoft.com/office/drawing/2014/main" val="3483455167"/>
                    </a:ext>
                  </a:extLst>
                </a:gridCol>
                <a:gridCol w="1282444">
                  <a:extLst>
                    <a:ext uri="{9D8B030D-6E8A-4147-A177-3AD203B41FA5}">
                      <a16:colId xmlns:a16="http://schemas.microsoft.com/office/drawing/2014/main" val="3015038392"/>
                    </a:ext>
                  </a:extLst>
                </a:gridCol>
              </a:tblGrid>
              <a:tr h="564931">
                <a:tc>
                  <a:txBody>
                    <a:bodyPr/>
                    <a:lstStyle/>
                    <a:p>
                      <a:pPr marL="0" marR="0">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30-day use &amp; GENDER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(n=1976)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(n=900)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Female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(n=938)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4283116618"/>
                  </a:ext>
                </a:extLst>
              </a:tr>
              <a:tr h="0">
                <a:tc>
                  <a:txBody>
                    <a:bodyPr/>
                    <a:lstStyle/>
                    <a:p>
                      <a:pPr marL="0" marR="0">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Alcohol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013398840"/>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Alcohol-Binge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566131494"/>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Marijuana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737989785"/>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Tobacco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794036088"/>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Rx Drugs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773559630"/>
                  </a:ext>
                </a:extLst>
              </a:tr>
            </a:tbl>
          </a:graphicData>
        </a:graphic>
      </p:graphicFrame>
    </p:spTree>
    <p:extLst>
      <p:ext uri="{BB962C8B-B14F-4D97-AF65-F5344CB8AC3E}">
        <p14:creationId xmlns:p14="http://schemas.microsoft.com/office/powerpoint/2010/main" val="116367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BD17-4A5C-4C73-916A-F76D768F2263}"/>
              </a:ext>
            </a:extLst>
          </p:cNvPr>
          <p:cNvSpPr>
            <a:spLocks noGrp="1"/>
          </p:cNvSpPr>
          <p:nvPr>
            <p:ph type="title"/>
          </p:nvPr>
        </p:nvSpPr>
        <p:spPr/>
        <p:txBody>
          <a:bodyPr/>
          <a:lstStyle/>
          <a:p>
            <a:r>
              <a:rPr lang="en-US" dirty="0" smtClean="0"/>
              <a:t>Substance use rates by MH, sexuality</a:t>
            </a:r>
            <a:endParaRPr lang="en-US" dirty="0"/>
          </a:p>
        </p:txBody>
      </p:sp>
      <p:graphicFrame>
        <p:nvGraphicFramePr>
          <p:cNvPr id="5" name="Content Placeholder 4">
            <a:extLst>
              <a:ext uri="{FF2B5EF4-FFF2-40B4-BE49-F238E27FC236}">
                <a16:creationId xmlns:a16="http://schemas.microsoft.com/office/drawing/2014/main" id="{4E50E6C2-A883-4E99-8F74-8BA2D93AC033}"/>
              </a:ext>
            </a:extLst>
          </p:cNvPr>
          <p:cNvGraphicFramePr>
            <a:graphicFrameLocks noGrp="1"/>
          </p:cNvGraphicFramePr>
          <p:nvPr>
            <p:ph idx="1"/>
            <p:extLst>
              <p:ext uri="{D42A27DB-BD31-4B8C-83A1-F6EECF244321}">
                <p14:modId xmlns:p14="http://schemas.microsoft.com/office/powerpoint/2010/main" val="2336348254"/>
              </p:ext>
            </p:extLst>
          </p:nvPr>
        </p:nvGraphicFramePr>
        <p:xfrm>
          <a:off x="457200" y="1431680"/>
          <a:ext cx="7835460" cy="2523744"/>
        </p:xfrm>
        <a:graphic>
          <a:graphicData uri="http://schemas.openxmlformats.org/drawingml/2006/table">
            <a:tbl>
              <a:tblPr firstRow="1" firstCol="1" bandRow="1"/>
              <a:tblGrid>
                <a:gridCol w="1639980">
                  <a:extLst>
                    <a:ext uri="{9D8B030D-6E8A-4147-A177-3AD203B41FA5}">
                      <a16:colId xmlns:a16="http://schemas.microsoft.com/office/drawing/2014/main" val="3935140647"/>
                    </a:ext>
                  </a:extLst>
                </a:gridCol>
                <a:gridCol w="1184430">
                  <a:extLst>
                    <a:ext uri="{9D8B030D-6E8A-4147-A177-3AD203B41FA5}">
                      <a16:colId xmlns:a16="http://schemas.microsoft.com/office/drawing/2014/main" val="3576953125"/>
                    </a:ext>
                  </a:extLst>
                </a:gridCol>
                <a:gridCol w="1822200">
                  <a:extLst>
                    <a:ext uri="{9D8B030D-6E8A-4147-A177-3AD203B41FA5}">
                      <a16:colId xmlns:a16="http://schemas.microsoft.com/office/drawing/2014/main" val="3050740868"/>
                    </a:ext>
                  </a:extLst>
                </a:gridCol>
                <a:gridCol w="1548870">
                  <a:extLst>
                    <a:ext uri="{9D8B030D-6E8A-4147-A177-3AD203B41FA5}">
                      <a16:colId xmlns:a16="http://schemas.microsoft.com/office/drawing/2014/main" val="3831452431"/>
                    </a:ext>
                  </a:extLst>
                </a:gridCol>
                <a:gridCol w="1639980">
                  <a:extLst>
                    <a:ext uri="{9D8B030D-6E8A-4147-A177-3AD203B41FA5}">
                      <a16:colId xmlns:a16="http://schemas.microsoft.com/office/drawing/2014/main" val="1183418685"/>
                    </a:ext>
                  </a:extLst>
                </a:gridCol>
              </a:tblGrid>
              <a:tr h="656590">
                <a:tc>
                  <a:txBody>
                    <a:bodyPr/>
                    <a:lstStyle/>
                    <a:p>
                      <a:pPr marL="0" marR="0">
                        <a:lnSpc>
                          <a:spcPct val="115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30-day use &amp; mental health indicators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(n=1976)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Sad 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Depressed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(n=395)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Attempted Suicide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(n=274)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Eating Disorder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 (n=401)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1707379780"/>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Alcohol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198049777"/>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Alcohol - Binge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17.7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915504060"/>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Marijuana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148537150"/>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Tobacco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862342484"/>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Rx Drugs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144909270"/>
                  </a:ext>
                </a:extLst>
              </a:tr>
            </a:tbl>
          </a:graphicData>
        </a:graphic>
      </p:graphicFrame>
      <p:graphicFrame>
        <p:nvGraphicFramePr>
          <p:cNvPr id="3" name="Table 2">
            <a:extLst>
              <a:ext uri="{FF2B5EF4-FFF2-40B4-BE49-F238E27FC236}">
                <a16:creationId xmlns:a16="http://schemas.microsoft.com/office/drawing/2014/main" id="{A1FE8CE2-9CBE-486E-8802-D5D107CD482D}"/>
              </a:ext>
            </a:extLst>
          </p:cNvPr>
          <p:cNvGraphicFramePr>
            <a:graphicFrameLocks noGrp="1"/>
          </p:cNvGraphicFramePr>
          <p:nvPr>
            <p:extLst>
              <p:ext uri="{D42A27DB-BD31-4B8C-83A1-F6EECF244321}">
                <p14:modId xmlns:p14="http://schemas.microsoft.com/office/powerpoint/2010/main" val="276790156"/>
              </p:ext>
            </p:extLst>
          </p:nvPr>
        </p:nvGraphicFramePr>
        <p:xfrm>
          <a:off x="457200" y="4010025"/>
          <a:ext cx="4514193" cy="2243328"/>
        </p:xfrm>
        <a:graphic>
          <a:graphicData uri="http://schemas.openxmlformats.org/drawingml/2006/table">
            <a:tbl>
              <a:tblPr firstRow="1" firstCol="1" bandRow="1"/>
              <a:tblGrid>
                <a:gridCol w="1316182">
                  <a:extLst>
                    <a:ext uri="{9D8B030D-6E8A-4147-A177-3AD203B41FA5}">
                      <a16:colId xmlns:a16="http://schemas.microsoft.com/office/drawing/2014/main" val="2318040346"/>
                    </a:ext>
                  </a:extLst>
                </a:gridCol>
                <a:gridCol w="1561319">
                  <a:extLst>
                    <a:ext uri="{9D8B030D-6E8A-4147-A177-3AD203B41FA5}">
                      <a16:colId xmlns:a16="http://schemas.microsoft.com/office/drawing/2014/main" val="3028220497"/>
                    </a:ext>
                  </a:extLst>
                </a:gridCol>
                <a:gridCol w="1636692">
                  <a:extLst>
                    <a:ext uri="{9D8B030D-6E8A-4147-A177-3AD203B41FA5}">
                      <a16:colId xmlns:a16="http://schemas.microsoft.com/office/drawing/2014/main" val="2695655718"/>
                    </a:ext>
                  </a:extLst>
                </a:gridCol>
              </a:tblGrid>
              <a:tr h="0">
                <a:tc>
                  <a:txBody>
                    <a:bodyPr/>
                    <a:lstStyle/>
                    <a:p>
                      <a:pPr marL="0" marR="0">
                        <a:lnSpc>
                          <a:spcPct val="115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30-day use &amp; sexual orientation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endParaRPr lang="en-U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15000"/>
                        </a:lnSpc>
                        <a:spcBef>
                          <a:spcPts val="0"/>
                        </a:spcBef>
                        <a:spcAft>
                          <a:spcPts val="0"/>
                        </a:spcAft>
                      </a:pPr>
                      <a:endParaRPr lang="en-U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15000"/>
                        </a:lnSpc>
                        <a:spcBef>
                          <a:spcPts val="0"/>
                        </a:spcBef>
                        <a:spcAft>
                          <a:spcPts val="0"/>
                        </a:spcAft>
                      </a:pPr>
                      <a:r>
                        <a:rPr lang="en-U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All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(n=1976)</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Bisexual, Mostly or Only Gay/Lesbian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s-E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(n=143)</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s-ES" sz="1600" b="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316425768"/>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Alcohol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122912721"/>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Alcohol-Binge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4256086017"/>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Marijuana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566392632"/>
                  </a:ext>
                </a:extLst>
              </a:tr>
            </a:tbl>
          </a:graphicData>
        </a:graphic>
      </p:graphicFrame>
    </p:spTree>
    <p:extLst>
      <p:ext uri="{BB962C8B-B14F-4D97-AF65-F5344CB8AC3E}">
        <p14:creationId xmlns:p14="http://schemas.microsoft.com/office/powerpoint/2010/main" val="361644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BD17-4A5C-4C73-916A-F76D768F2263}"/>
              </a:ext>
            </a:extLst>
          </p:cNvPr>
          <p:cNvSpPr>
            <a:spLocks noGrp="1"/>
          </p:cNvSpPr>
          <p:nvPr>
            <p:ph type="title"/>
          </p:nvPr>
        </p:nvSpPr>
        <p:spPr/>
        <p:txBody>
          <a:bodyPr/>
          <a:lstStyle/>
          <a:p>
            <a:r>
              <a:rPr lang="en-US" dirty="0" smtClean="0"/>
              <a:t>Substance use </a:t>
            </a:r>
            <a:r>
              <a:rPr lang="en-US" dirty="0"/>
              <a:t>and </a:t>
            </a:r>
            <a:r>
              <a:rPr lang="en-US" dirty="0" smtClean="0"/>
              <a:t>other risky behaviors</a:t>
            </a:r>
            <a:endParaRPr lang="en-US" dirty="0"/>
          </a:p>
        </p:txBody>
      </p:sp>
      <p:graphicFrame>
        <p:nvGraphicFramePr>
          <p:cNvPr id="7" name="Table 6">
            <a:extLst>
              <a:ext uri="{FF2B5EF4-FFF2-40B4-BE49-F238E27FC236}">
                <a16:creationId xmlns:a16="http://schemas.microsoft.com/office/drawing/2014/main" id="{5F1E6F4E-E3E5-468F-80B8-05706450D5EB}"/>
              </a:ext>
            </a:extLst>
          </p:cNvPr>
          <p:cNvGraphicFramePr>
            <a:graphicFrameLocks noGrp="1"/>
          </p:cNvGraphicFramePr>
          <p:nvPr>
            <p:extLst>
              <p:ext uri="{D42A27DB-BD31-4B8C-83A1-F6EECF244321}">
                <p14:modId xmlns:p14="http://schemas.microsoft.com/office/powerpoint/2010/main" val="4165515814"/>
              </p:ext>
            </p:extLst>
          </p:nvPr>
        </p:nvGraphicFramePr>
        <p:xfrm>
          <a:off x="457200" y="1685729"/>
          <a:ext cx="7835460" cy="2243328"/>
        </p:xfrm>
        <a:graphic>
          <a:graphicData uri="http://schemas.openxmlformats.org/drawingml/2006/table">
            <a:tbl>
              <a:tblPr firstRow="1" firstCol="1" bandRow="1"/>
              <a:tblGrid>
                <a:gridCol w="1434662">
                  <a:extLst>
                    <a:ext uri="{9D8B030D-6E8A-4147-A177-3AD203B41FA5}">
                      <a16:colId xmlns:a16="http://schemas.microsoft.com/office/drawing/2014/main" val="3180941234"/>
                    </a:ext>
                  </a:extLst>
                </a:gridCol>
                <a:gridCol w="1000969">
                  <a:extLst>
                    <a:ext uri="{9D8B030D-6E8A-4147-A177-3AD203B41FA5}">
                      <a16:colId xmlns:a16="http://schemas.microsoft.com/office/drawing/2014/main" val="2852441370"/>
                    </a:ext>
                  </a:extLst>
                </a:gridCol>
                <a:gridCol w="1446156">
                  <a:extLst>
                    <a:ext uri="{9D8B030D-6E8A-4147-A177-3AD203B41FA5}">
                      <a16:colId xmlns:a16="http://schemas.microsoft.com/office/drawing/2014/main" val="2088428975"/>
                    </a:ext>
                  </a:extLst>
                </a:gridCol>
                <a:gridCol w="1359049">
                  <a:extLst>
                    <a:ext uri="{9D8B030D-6E8A-4147-A177-3AD203B41FA5}">
                      <a16:colId xmlns:a16="http://schemas.microsoft.com/office/drawing/2014/main" val="1299519767"/>
                    </a:ext>
                  </a:extLst>
                </a:gridCol>
                <a:gridCol w="1297312">
                  <a:extLst>
                    <a:ext uri="{9D8B030D-6E8A-4147-A177-3AD203B41FA5}">
                      <a16:colId xmlns:a16="http://schemas.microsoft.com/office/drawing/2014/main" val="443785627"/>
                    </a:ext>
                  </a:extLst>
                </a:gridCol>
                <a:gridCol w="1297312">
                  <a:extLst>
                    <a:ext uri="{9D8B030D-6E8A-4147-A177-3AD203B41FA5}">
                      <a16:colId xmlns:a16="http://schemas.microsoft.com/office/drawing/2014/main" val="3773309869"/>
                    </a:ext>
                  </a:extLst>
                </a:gridCol>
              </a:tblGrid>
              <a:tr h="0">
                <a:tc>
                  <a:txBody>
                    <a:bodyPr/>
                    <a:lstStyle/>
                    <a:p>
                      <a:pPr marL="0" marR="0">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30-day use &amp; risky behaviors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(n=1976)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Ditched School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(n=282)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Hit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(n=498)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Stealing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(n=376)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Vandalism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(n=157)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60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2148577346"/>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Alcohol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367299716"/>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Alcohol - Binge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43.5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15263913"/>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Marijuana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3095438446"/>
                  </a:ext>
                </a:extLst>
              </a:tr>
              <a:tr h="0">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Tobacco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919767597"/>
                  </a:ext>
                </a:extLst>
              </a:tr>
              <a:tr h="0">
                <a:tc>
                  <a:txBody>
                    <a:bodyPr/>
                    <a:lstStyle/>
                    <a:p>
                      <a:pPr marL="0" marR="0">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Rx Drugs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4193445266"/>
                  </a:ext>
                </a:extLst>
              </a:tr>
            </a:tbl>
          </a:graphicData>
        </a:graphic>
      </p:graphicFrame>
    </p:spTree>
    <p:extLst>
      <p:ext uri="{BB962C8B-B14F-4D97-AF65-F5344CB8AC3E}">
        <p14:creationId xmlns:p14="http://schemas.microsoft.com/office/powerpoint/2010/main" val="2172317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A98B-3AC6-4B35-B49C-588294AF9A41}"/>
              </a:ext>
            </a:extLst>
          </p:cNvPr>
          <p:cNvSpPr>
            <a:spLocks noGrp="1"/>
          </p:cNvSpPr>
          <p:nvPr>
            <p:ph type="title"/>
          </p:nvPr>
        </p:nvSpPr>
        <p:spPr>
          <a:xfrm>
            <a:off x="224972" y="199572"/>
            <a:ext cx="8229600" cy="990600"/>
          </a:xfrm>
        </p:spPr>
        <p:txBody>
          <a:bodyPr/>
          <a:lstStyle/>
          <a:p>
            <a:r>
              <a:rPr lang="en-US" dirty="0"/>
              <a:t>Focus Groups</a:t>
            </a:r>
          </a:p>
        </p:txBody>
      </p:sp>
      <p:sp>
        <p:nvSpPr>
          <p:cNvPr id="3" name="Content Placeholder 2">
            <a:extLst>
              <a:ext uri="{FF2B5EF4-FFF2-40B4-BE49-F238E27FC236}">
                <a16:creationId xmlns:a16="http://schemas.microsoft.com/office/drawing/2014/main" id="{DC69B3F0-F1B2-4F28-9F34-FB95DF06BF87}"/>
              </a:ext>
            </a:extLst>
          </p:cNvPr>
          <p:cNvSpPr>
            <a:spLocks noGrp="1"/>
          </p:cNvSpPr>
          <p:nvPr>
            <p:ph idx="1"/>
          </p:nvPr>
        </p:nvSpPr>
        <p:spPr>
          <a:xfrm>
            <a:off x="450850" y="1190172"/>
            <a:ext cx="8229600" cy="5667828"/>
          </a:xfrm>
        </p:spPr>
        <p:txBody>
          <a:bodyPr>
            <a:normAutofit fontScale="92500" lnSpcReduction="10000"/>
          </a:bodyPr>
          <a:lstStyle/>
          <a:p>
            <a:r>
              <a:rPr lang="en-US" b="1" dirty="0">
                <a:solidFill>
                  <a:srgbClr val="25257A"/>
                </a:solidFill>
              </a:rPr>
              <a:t>Stress</a:t>
            </a:r>
          </a:p>
          <a:p>
            <a:pPr lvl="1"/>
            <a:r>
              <a:rPr lang="en-US" dirty="0"/>
              <a:t>On a scale of 1 to 5, groups averaged 2.8 and 3.2 = moderate stress</a:t>
            </a:r>
          </a:p>
          <a:p>
            <a:pPr lvl="1"/>
            <a:r>
              <a:rPr lang="en-US" dirty="0"/>
              <a:t>Youth with higher stress indicated it is due to:</a:t>
            </a:r>
          </a:p>
          <a:p>
            <a:pPr lvl="2"/>
            <a:r>
              <a:rPr lang="en-US" dirty="0"/>
              <a:t>Family members at risk of COVID</a:t>
            </a:r>
          </a:p>
          <a:p>
            <a:pPr lvl="2"/>
            <a:r>
              <a:rPr lang="en-US" dirty="0"/>
              <a:t>Sports</a:t>
            </a:r>
          </a:p>
          <a:p>
            <a:pPr lvl="2">
              <a:spcAft>
                <a:spcPts val="600"/>
              </a:spcAft>
            </a:pPr>
            <a:r>
              <a:rPr lang="en-US" dirty="0"/>
              <a:t>College</a:t>
            </a:r>
          </a:p>
          <a:p>
            <a:r>
              <a:rPr lang="en-US" b="1" dirty="0">
                <a:solidFill>
                  <a:srgbClr val="25257A"/>
                </a:solidFill>
              </a:rPr>
              <a:t>Coping</a:t>
            </a:r>
          </a:p>
          <a:p>
            <a:pPr lvl="1"/>
            <a:r>
              <a:rPr lang="en-US" dirty="0"/>
              <a:t>Sports with friends</a:t>
            </a:r>
          </a:p>
          <a:p>
            <a:pPr lvl="1"/>
            <a:r>
              <a:rPr lang="en-US" dirty="0"/>
              <a:t>Virtual meets – texting, movie nights, </a:t>
            </a:r>
          </a:p>
          <a:p>
            <a:pPr lvl="1"/>
            <a:r>
              <a:rPr lang="en-US" dirty="0"/>
              <a:t>Video games (increase in this)</a:t>
            </a:r>
          </a:p>
          <a:p>
            <a:pPr lvl="1">
              <a:spcAft>
                <a:spcPts val="600"/>
              </a:spcAft>
            </a:pPr>
            <a:r>
              <a:rPr lang="en-US" dirty="0"/>
              <a:t>Working</a:t>
            </a:r>
          </a:p>
          <a:p>
            <a:r>
              <a:rPr lang="en-US" b="1" dirty="0">
                <a:solidFill>
                  <a:srgbClr val="25257A"/>
                </a:solidFill>
              </a:rPr>
              <a:t>Socializing</a:t>
            </a:r>
          </a:p>
          <a:p>
            <a:pPr lvl="1"/>
            <a:r>
              <a:rPr lang="en-US" dirty="0"/>
              <a:t>Friend group size while socializing was varied, groups of 2 to 15</a:t>
            </a:r>
          </a:p>
          <a:p>
            <a:pPr lvl="1"/>
            <a:r>
              <a:rPr lang="en-US" dirty="0"/>
              <a:t>Youth indicated they were socializing in all locations - Outside, Inside, On-line</a:t>
            </a:r>
          </a:p>
          <a:p>
            <a:pPr lvl="2"/>
            <a:r>
              <a:rPr lang="en-US" dirty="0"/>
              <a:t>“Outdoor- but not always following social distancing rules.”</a:t>
            </a:r>
          </a:p>
          <a:p>
            <a:pPr lvl="1"/>
            <a:r>
              <a:rPr lang="en-US" dirty="0"/>
              <a:t>Socializing less, the same or more?</a:t>
            </a:r>
          </a:p>
          <a:p>
            <a:pPr lvl="2"/>
            <a:r>
              <a:rPr lang="en-US" dirty="0"/>
              <a:t>Majority of  youth said less or the same</a:t>
            </a:r>
          </a:p>
          <a:p>
            <a:pPr lvl="1"/>
            <a:endParaRPr lang="en-US" dirty="0"/>
          </a:p>
        </p:txBody>
      </p:sp>
    </p:spTree>
    <p:extLst>
      <p:ext uri="{BB962C8B-B14F-4D97-AF65-F5344CB8AC3E}">
        <p14:creationId xmlns:p14="http://schemas.microsoft.com/office/powerpoint/2010/main" val="629075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A98B-3AC6-4B35-B49C-588294AF9A41}"/>
              </a:ext>
            </a:extLst>
          </p:cNvPr>
          <p:cNvSpPr>
            <a:spLocks noGrp="1"/>
          </p:cNvSpPr>
          <p:nvPr>
            <p:ph type="title"/>
          </p:nvPr>
        </p:nvSpPr>
        <p:spPr/>
        <p:txBody>
          <a:bodyPr>
            <a:normAutofit fontScale="90000"/>
          </a:bodyPr>
          <a:lstStyle/>
          <a:p>
            <a:r>
              <a:rPr lang="en-US" dirty="0"/>
              <a:t>Focus Groups </a:t>
            </a:r>
            <a:r>
              <a:rPr lang="en-US" dirty="0" smtClean="0"/>
              <a:t>– October 2020</a:t>
            </a:r>
            <a:r>
              <a:rPr lang="en-US" dirty="0"/>
              <a:t/>
            </a:r>
            <a:br>
              <a:rPr lang="en-US" dirty="0"/>
            </a:br>
            <a:r>
              <a:rPr lang="en-US" dirty="0">
                <a:solidFill>
                  <a:srgbClr val="5DB39B"/>
                </a:solidFill>
              </a:rPr>
              <a:t>Substance Use - Alcohol</a:t>
            </a:r>
          </a:p>
        </p:txBody>
      </p:sp>
      <p:sp>
        <p:nvSpPr>
          <p:cNvPr id="3" name="Content Placeholder 2">
            <a:extLst>
              <a:ext uri="{FF2B5EF4-FFF2-40B4-BE49-F238E27FC236}">
                <a16:creationId xmlns:a16="http://schemas.microsoft.com/office/drawing/2014/main" id="{DC69B3F0-F1B2-4F28-9F34-FB95DF06BF87}"/>
              </a:ext>
            </a:extLst>
          </p:cNvPr>
          <p:cNvSpPr>
            <a:spLocks noGrp="1"/>
          </p:cNvSpPr>
          <p:nvPr>
            <p:ph idx="1"/>
          </p:nvPr>
        </p:nvSpPr>
        <p:spPr/>
        <p:txBody>
          <a:bodyPr/>
          <a:lstStyle/>
          <a:p>
            <a:pPr lvl="1"/>
            <a:r>
              <a:rPr lang="en-US" dirty="0">
                <a:solidFill>
                  <a:schemeClr val="tx1">
                    <a:lumMod val="75000"/>
                    <a:lumOff val="25000"/>
                  </a:schemeClr>
                </a:solidFill>
              </a:rPr>
              <a:t>Majority said use has remained the same or increased</a:t>
            </a:r>
          </a:p>
          <a:p>
            <a:pPr lvl="3"/>
            <a:r>
              <a:rPr lang="en-US" dirty="0">
                <a:solidFill>
                  <a:schemeClr val="tx1">
                    <a:lumMod val="75000"/>
                    <a:lumOff val="25000"/>
                  </a:schemeClr>
                </a:solidFill>
              </a:rPr>
              <a:t>1 teen felt that alcohol use was happening more among adults versus teens as a way to cope with what was going on</a:t>
            </a:r>
          </a:p>
          <a:p>
            <a:pPr lvl="3"/>
            <a:r>
              <a:rPr lang="en-US" dirty="0">
                <a:solidFill>
                  <a:schemeClr val="tx1">
                    <a:lumMod val="75000"/>
                    <a:lumOff val="25000"/>
                  </a:schemeClr>
                </a:solidFill>
              </a:rPr>
              <a:t>Her classmates “are doing things they shouldn’t be because they have nothing better to do and a lot of them have stress and stuff also.” </a:t>
            </a:r>
          </a:p>
          <a:p>
            <a:pPr lvl="1"/>
            <a:r>
              <a:rPr lang="en-US" dirty="0">
                <a:solidFill>
                  <a:schemeClr val="tx1">
                    <a:lumMod val="75000"/>
                    <a:lumOff val="25000"/>
                  </a:schemeClr>
                </a:solidFill>
              </a:rPr>
              <a:t>Ease of Access</a:t>
            </a:r>
          </a:p>
          <a:p>
            <a:pPr lvl="3"/>
            <a:r>
              <a:rPr lang="en-US" dirty="0">
                <a:solidFill>
                  <a:schemeClr val="tx1">
                    <a:lumMod val="75000"/>
                    <a:lumOff val="25000"/>
                  </a:schemeClr>
                </a:solidFill>
              </a:rPr>
              <a:t>Majority of youth felt it was </a:t>
            </a:r>
            <a:r>
              <a:rPr lang="en-US" b="1" dirty="0">
                <a:solidFill>
                  <a:schemeClr val="tx1">
                    <a:lumMod val="75000"/>
                    <a:lumOff val="25000"/>
                  </a:schemeClr>
                </a:solidFill>
              </a:rPr>
              <a:t>Easy</a:t>
            </a:r>
            <a:r>
              <a:rPr lang="en-US" dirty="0">
                <a:solidFill>
                  <a:schemeClr val="tx1">
                    <a:lumMod val="75000"/>
                    <a:lumOff val="25000"/>
                  </a:schemeClr>
                </a:solidFill>
              </a:rPr>
              <a:t> to get access to alcohol</a:t>
            </a:r>
          </a:p>
          <a:p>
            <a:pPr lvl="3"/>
            <a:r>
              <a:rPr lang="en-US" dirty="0">
                <a:solidFill>
                  <a:schemeClr val="tx1">
                    <a:lumMod val="75000"/>
                    <a:lumOff val="25000"/>
                  </a:schemeClr>
                </a:solidFill>
              </a:rPr>
              <a:t>2 students who indicated it would be </a:t>
            </a:r>
            <a:r>
              <a:rPr lang="en-US" b="1" dirty="0">
                <a:solidFill>
                  <a:schemeClr val="tx1">
                    <a:lumMod val="75000"/>
                    <a:lumOff val="25000"/>
                  </a:schemeClr>
                </a:solidFill>
              </a:rPr>
              <a:t>hard</a:t>
            </a:r>
            <a:r>
              <a:rPr lang="en-US" dirty="0">
                <a:solidFill>
                  <a:schemeClr val="tx1">
                    <a:lumMod val="75000"/>
                    <a:lumOff val="25000"/>
                  </a:schemeClr>
                </a:solidFill>
              </a:rPr>
              <a:t> stated that they would never take it from their home.</a:t>
            </a:r>
          </a:p>
          <a:p>
            <a:pPr lvl="1"/>
            <a:r>
              <a:rPr lang="en-US" dirty="0">
                <a:solidFill>
                  <a:schemeClr val="tx1">
                    <a:lumMod val="75000"/>
                    <a:lumOff val="25000"/>
                  </a:schemeClr>
                </a:solidFill>
              </a:rPr>
              <a:t>Where is access from?</a:t>
            </a:r>
          </a:p>
          <a:p>
            <a:pPr lvl="2"/>
            <a:r>
              <a:rPr lang="en-US" dirty="0">
                <a:solidFill>
                  <a:schemeClr val="tx1">
                    <a:lumMod val="75000"/>
                    <a:lumOff val="25000"/>
                  </a:schemeClr>
                </a:solidFill>
              </a:rPr>
              <a:t>Older siblings/friends (3)</a:t>
            </a:r>
          </a:p>
          <a:p>
            <a:pPr lvl="2"/>
            <a:r>
              <a:rPr lang="en-US" dirty="0">
                <a:solidFill>
                  <a:schemeClr val="tx1">
                    <a:lumMod val="75000"/>
                    <a:lumOff val="25000"/>
                  </a:schemeClr>
                </a:solidFill>
              </a:rPr>
              <a:t>Parents' stash/homes (4)</a:t>
            </a:r>
          </a:p>
          <a:p>
            <a:pPr lvl="2"/>
            <a:r>
              <a:rPr lang="en-US" dirty="0">
                <a:solidFill>
                  <a:schemeClr val="tx1">
                    <a:lumMod val="75000"/>
                    <a:lumOff val="25000"/>
                  </a:schemeClr>
                </a:solidFill>
              </a:rPr>
              <a:t>Stores (3)</a:t>
            </a:r>
          </a:p>
          <a:p>
            <a:pPr lvl="4"/>
            <a:endParaRPr lang="en-US" dirty="0">
              <a:solidFill>
                <a:schemeClr val="tx1">
                  <a:lumMod val="75000"/>
                  <a:lumOff val="25000"/>
                </a:schemeClr>
              </a:solidFill>
            </a:endParaRPr>
          </a:p>
          <a:p>
            <a:pPr lvl="2"/>
            <a:endParaRPr lang="en-US" dirty="0"/>
          </a:p>
        </p:txBody>
      </p:sp>
    </p:spTree>
    <p:extLst>
      <p:ext uri="{BB962C8B-B14F-4D97-AF65-F5344CB8AC3E}">
        <p14:creationId xmlns:p14="http://schemas.microsoft.com/office/powerpoint/2010/main" val="2384111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1CD8-BC32-4832-A402-A66AF1A50F26}"/>
              </a:ext>
            </a:extLst>
          </p:cNvPr>
          <p:cNvSpPr>
            <a:spLocks noGrp="1"/>
          </p:cNvSpPr>
          <p:nvPr>
            <p:ph type="title"/>
          </p:nvPr>
        </p:nvSpPr>
        <p:spPr/>
        <p:txBody>
          <a:bodyPr/>
          <a:lstStyle/>
          <a:p>
            <a:r>
              <a:rPr lang="en-US" dirty="0">
                <a:solidFill>
                  <a:srgbClr val="5DB39B"/>
                </a:solidFill>
              </a:rPr>
              <a:t>Substance Use - Marijuana</a:t>
            </a:r>
          </a:p>
        </p:txBody>
      </p:sp>
      <p:sp>
        <p:nvSpPr>
          <p:cNvPr id="3" name="Content Placeholder 2">
            <a:extLst>
              <a:ext uri="{FF2B5EF4-FFF2-40B4-BE49-F238E27FC236}">
                <a16:creationId xmlns:a16="http://schemas.microsoft.com/office/drawing/2014/main" id="{3E2A1ACB-E46F-4D1B-AD2C-7D0BF93120E1}"/>
              </a:ext>
            </a:extLst>
          </p:cNvPr>
          <p:cNvSpPr>
            <a:spLocks noGrp="1"/>
          </p:cNvSpPr>
          <p:nvPr>
            <p:ph idx="1"/>
          </p:nvPr>
        </p:nvSpPr>
        <p:spPr>
          <a:xfrm>
            <a:off x="450850" y="1600200"/>
            <a:ext cx="8229600" cy="5257800"/>
          </a:xfrm>
        </p:spPr>
        <p:txBody>
          <a:bodyPr>
            <a:normAutofit lnSpcReduction="10000"/>
          </a:bodyPr>
          <a:lstStyle/>
          <a:p>
            <a:pPr lvl="1">
              <a:buFont typeface="Wingdings" panose="05000000000000000000" pitchFamily="2" charset="2"/>
              <a:buChar char="§"/>
            </a:pPr>
            <a:r>
              <a:rPr lang="en-US" dirty="0">
                <a:solidFill>
                  <a:schemeClr val="tx1">
                    <a:lumMod val="75000"/>
                    <a:lumOff val="25000"/>
                  </a:schemeClr>
                </a:solidFill>
              </a:rPr>
              <a:t>Majority said use has increased               </a:t>
            </a:r>
          </a:p>
          <a:p>
            <a:pPr lvl="2"/>
            <a:r>
              <a:rPr lang="en-US" dirty="0">
                <a:solidFill>
                  <a:schemeClr val="tx1">
                    <a:lumMod val="75000"/>
                    <a:lumOff val="25000"/>
                  </a:schemeClr>
                </a:solidFill>
              </a:rPr>
              <a:t>One male was not sure if increase was due to increased stress or being inside</a:t>
            </a:r>
          </a:p>
          <a:p>
            <a:pPr lvl="2"/>
            <a:r>
              <a:rPr lang="en-US" dirty="0">
                <a:solidFill>
                  <a:schemeClr val="tx1">
                    <a:lumMod val="75000"/>
                    <a:lumOff val="25000"/>
                  </a:schemeClr>
                </a:solidFill>
              </a:rPr>
              <a:t>Another male thought increase was because of free time among peers.              </a:t>
            </a:r>
          </a:p>
          <a:p>
            <a:pPr marL="822960" lvl="3" indent="0">
              <a:buNone/>
            </a:pPr>
            <a:r>
              <a:rPr lang="en-US" dirty="0">
                <a:solidFill>
                  <a:schemeClr val="tx1">
                    <a:lumMod val="75000"/>
                    <a:lumOff val="25000"/>
                  </a:schemeClr>
                </a:solidFill>
              </a:rPr>
              <a:t>                    </a:t>
            </a:r>
          </a:p>
          <a:p>
            <a:pPr lvl="1"/>
            <a:r>
              <a:rPr lang="en-US" dirty="0">
                <a:solidFill>
                  <a:schemeClr val="tx1">
                    <a:lumMod val="75000"/>
                    <a:lumOff val="25000"/>
                  </a:schemeClr>
                </a:solidFill>
              </a:rPr>
              <a:t>Ease of Access</a:t>
            </a:r>
          </a:p>
          <a:p>
            <a:pPr lvl="2"/>
            <a:r>
              <a:rPr lang="en-US" dirty="0">
                <a:solidFill>
                  <a:schemeClr val="tx1">
                    <a:lumMod val="75000"/>
                    <a:lumOff val="25000"/>
                  </a:schemeClr>
                </a:solidFill>
              </a:rPr>
              <a:t>Majority of youth felt it was Easy to get access to marijuana</a:t>
            </a:r>
          </a:p>
          <a:p>
            <a:pPr lvl="2"/>
            <a:r>
              <a:rPr lang="en-US" dirty="0">
                <a:solidFill>
                  <a:schemeClr val="tx1">
                    <a:lumMod val="75000"/>
                    <a:lumOff val="25000"/>
                  </a:schemeClr>
                </a:solidFill>
              </a:rPr>
              <a:t>“overly easy”</a:t>
            </a:r>
          </a:p>
          <a:p>
            <a:pPr lvl="2">
              <a:spcAft>
                <a:spcPts val="1200"/>
              </a:spcAft>
            </a:pPr>
            <a:r>
              <a:rPr lang="en-US" dirty="0">
                <a:solidFill>
                  <a:schemeClr val="tx1">
                    <a:lumMod val="75000"/>
                    <a:lumOff val="25000"/>
                  </a:schemeClr>
                </a:solidFill>
              </a:rPr>
              <a:t>One female stated that she could “get it from 5 different people right now if I wanted to get it.”</a:t>
            </a:r>
          </a:p>
          <a:p>
            <a:pPr lvl="1"/>
            <a:r>
              <a:rPr lang="en-US" dirty="0">
                <a:solidFill>
                  <a:schemeClr val="tx1">
                    <a:lumMod val="75000"/>
                    <a:lumOff val="25000"/>
                  </a:schemeClr>
                </a:solidFill>
              </a:rPr>
              <a:t>Where is access from?</a:t>
            </a:r>
          </a:p>
          <a:p>
            <a:pPr lvl="2"/>
            <a:r>
              <a:rPr lang="en-US" dirty="0">
                <a:solidFill>
                  <a:schemeClr val="tx1">
                    <a:lumMod val="75000"/>
                    <a:lumOff val="25000"/>
                  </a:schemeClr>
                </a:solidFill>
              </a:rPr>
              <a:t>Social media – Snapchat</a:t>
            </a:r>
          </a:p>
          <a:p>
            <a:pPr lvl="2"/>
            <a:r>
              <a:rPr lang="en-US" dirty="0">
                <a:solidFill>
                  <a:schemeClr val="tx1">
                    <a:lumMod val="75000"/>
                    <a:lumOff val="25000"/>
                  </a:schemeClr>
                </a:solidFill>
              </a:rPr>
              <a:t>Plugs</a:t>
            </a:r>
          </a:p>
          <a:p>
            <a:pPr lvl="2"/>
            <a:r>
              <a:rPr lang="en-US" dirty="0">
                <a:solidFill>
                  <a:schemeClr val="tx1">
                    <a:lumMod val="75000"/>
                    <a:lumOff val="25000"/>
                  </a:schemeClr>
                </a:solidFill>
              </a:rPr>
              <a:t>School</a:t>
            </a:r>
          </a:p>
          <a:p>
            <a:pPr lvl="2"/>
            <a:r>
              <a:rPr lang="en-US" dirty="0">
                <a:solidFill>
                  <a:schemeClr val="tx1">
                    <a:lumMod val="75000"/>
                    <a:lumOff val="25000"/>
                  </a:schemeClr>
                </a:solidFill>
              </a:rPr>
              <a:t>Friends</a:t>
            </a:r>
          </a:p>
          <a:p>
            <a:pPr lvl="2"/>
            <a:r>
              <a:rPr lang="en-US" dirty="0">
                <a:solidFill>
                  <a:schemeClr val="tx1">
                    <a:lumMod val="75000"/>
                    <a:lumOff val="25000"/>
                  </a:schemeClr>
                </a:solidFill>
              </a:rPr>
              <a:t>Parents – one female said she know about parents who give </a:t>
            </a:r>
            <a:r>
              <a:rPr lang="en-US" dirty="0" smtClean="0">
                <a:solidFill>
                  <a:schemeClr val="tx1">
                    <a:lumMod val="75000"/>
                    <a:lumOff val="25000"/>
                  </a:schemeClr>
                </a:solidFill>
              </a:rPr>
              <a:t>their </a:t>
            </a:r>
            <a:r>
              <a:rPr lang="en-US" dirty="0">
                <a:solidFill>
                  <a:schemeClr val="tx1">
                    <a:lumMod val="75000"/>
                    <a:lumOff val="25000"/>
                  </a:schemeClr>
                </a:solidFill>
              </a:rPr>
              <a:t>child permission to use marijuana</a:t>
            </a:r>
          </a:p>
          <a:p>
            <a:pPr lvl="4"/>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3894553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C4DC-5E15-43E6-BEAF-D37BFD12EB37}"/>
              </a:ext>
            </a:extLst>
          </p:cNvPr>
          <p:cNvSpPr>
            <a:spLocks noGrp="1"/>
          </p:cNvSpPr>
          <p:nvPr>
            <p:ph type="title"/>
          </p:nvPr>
        </p:nvSpPr>
        <p:spPr/>
        <p:txBody>
          <a:bodyPr/>
          <a:lstStyle/>
          <a:p>
            <a:r>
              <a:rPr lang="en-US" dirty="0">
                <a:solidFill>
                  <a:srgbClr val="5DB39B"/>
                </a:solidFill>
              </a:rPr>
              <a:t>Substance Use - Vaping</a:t>
            </a:r>
          </a:p>
        </p:txBody>
      </p:sp>
      <p:sp>
        <p:nvSpPr>
          <p:cNvPr id="3" name="Content Placeholder 2">
            <a:extLst>
              <a:ext uri="{FF2B5EF4-FFF2-40B4-BE49-F238E27FC236}">
                <a16:creationId xmlns:a16="http://schemas.microsoft.com/office/drawing/2014/main" id="{3536753F-FDBD-47C1-82D4-E33B0DA7C5DC}"/>
              </a:ext>
            </a:extLst>
          </p:cNvPr>
          <p:cNvSpPr>
            <a:spLocks noGrp="1"/>
          </p:cNvSpPr>
          <p:nvPr>
            <p:ph idx="1"/>
          </p:nvPr>
        </p:nvSpPr>
        <p:spPr/>
        <p:txBody>
          <a:bodyPr>
            <a:normAutofit lnSpcReduction="10000"/>
          </a:bodyPr>
          <a:lstStyle/>
          <a:p>
            <a:pPr lvl="1">
              <a:buFont typeface="Wingdings" panose="05000000000000000000" pitchFamily="2" charset="2"/>
              <a:buChar char="§"/>
            </a:pPr>
            <a:r>
              <a:rPr lang="en-US" dirty="0">
                <a:solidFill>
                  <a:schemeClr val="tx1">
                    <a:lumMod val="75000"/>
                    <a:lumOff val="25000"/>
                  </a:schemeClr>
                </a:solidFill>
              </a:rPr>
              <a:t>Majority said use has decreased (10); remained the same (4)</a:t>
            </a:r>
          </a:p>
          <a:p>
            <a:pPr lvl="2">
              <a:buFont typeface="Wingdings" panose="05000000000000000000" pitchFamily="2" charset="2"/>
              <a:buChar char="§"/>
            </a:pPr>
            <a:r>
              <a:rPr lang="en-US" dirty="0">
                <a:solidFill>
                  <a:schemeClr val="tx1">
                    <a:lumMod val="75000"/>
                    <a:lumOff val="25000"/>
                  </a:schemeClr>
                </a:solidFill>
              </a:rPr>
              <a:t>  “the hype around vaping has gone down; only people with nicotine addiction still do that” (most in group agreed)</a:t>
            </a:r>
          </a:p>
          <a:p>
            <a:pPr lvl="2">
              <a:buFont typeface="Wingdings" panose="05000000000000000000" pitchFamily="2" charset="2"/>
              <a:buChar char="§"/>
            </a:pPr>
            <a:r>
              <a:rPr lang="en-US" dirty="0">
                <a:solidFill>
                  <a:schemeClr val="tx1">
                    <a:lumMod val="75000"/>
                    <a:lumOff val="25000"/>
                  </a:schemeClr>
                </a:solidFill>
              </a:rPr>
              <a:t>One female said her friends have switched to vapes because they don’t have the money for marijuana           </a:t>
            </a:r>
          </a:p>
          <a:p>
            <a:pPr marL="822960" lvl="3" indent="0">
              <a:buNone/>
            </a:pPr>
            <a:r>
              <a:rPr lang="en-US" dirty="0">
                <a:solidFill>
                  <a:schemeClr val="tx1">
                    <a:lumMod val="75000"/>
                    <a:lumOff val="25000"/>
                  </a:schemeClr>
                </a:solidFill>
              </a:rPr>
              <a:t>                    </a:t>
            </a:r>
          </a:p>
          <a:p>
            <a:pPr lvl="1"/>
            <a:r>
              <a:rPr lang="en-US" dirty="0">
                <a:solidFill>
                  <a:schemeClr val="tx1">
                    <a:lumMod val="75000"/>
                    <a:lumOff val="25000"/>
                  </a:schemeClr>
                </a:solidFill>
              </a:rPr>
              <a:t>Ease of Access</a:t>
            </a:r>
          </a:p>
          <a:p>
            <a:pPr lvl="2"/>
            <a:r>
              <a:rPr lang="en-US" dirty="0">
                <a:solidFill>
                  <a:schemeClr val="tx1">
                    <a:lumMod val="75000"/>
                    <a:lumOff val="25000"/>
                  </a:schemeClr>
                </a:solidFill>
              </a:rPr>
              <a:t>Majority of youth felt it was Easy to get access to vapes</a:t>
            </a:r>
          </a:p>
          <a:p>
            <a:pPr lvl="2">
              <a:spcAft>
                <a:spcPts val="1200"/>
              </a:spcAft>
            </a:pPr>
            <a:r>
              <a:rPr lang="en-US" dirty="0">
                <a:solidFill>
                  <a:schemeClr val="tx1">
                    <a:lumMod val="75000"/>
                    <a:lumOff val="25000"/>
                  </a:schemeClr>
                </a:solidFill>
              </a:rPr>
              <a:t>“too easy”</a:t>
            </a:r>
          </a:p>
          <a:p>
            <a:pPr lvl="1"/>
            <a:r>
              <a:rPr lang="en-US" dirty="0">
                <a:solidFill>
                  <a:schemeClr val="tx1">
                    <a:lumMod val="75000"/>
                    <a:lumOff val="25000"/>
                  </a:schemeClr>
                </a:solidFill>
              </a:rPr>
              <a:t>Where is access from?</a:t>
            </a:r>
          </a:p>
          <a:p>
            <a:pPr lvl="2"/>
            <a:r>
              <a:rPr lang="en-US" dirty="0">
                <a:solidFill>
                  <a:schemeClr val="tx1">
                    <a:lumMod val="75000"/>
                    <a:lumOff val="25000"/>
                  </a:schemeClr>
                </a:solidFill>
              </a:rPr>
              <a:t>Stores (some places don’t card)</a:t>
            </a:r>
          </a:p>
          <a:p>
            <a:pPr lvl="2"/>
            <a:r>
              <a:rPr lang="en-US" dirty="0">
                <a:solidFill>
                  <a:schemeClr val="tx1">
                    <a:lumMod val="75000"/>
                    <a:lumOff val="25000"/>
                  </a:schemeClr>
                </a:solidFill>
              </a:rPr>
              <a:t>Gas stations (not checking IDs) “my friend can just go buy at a gas station and is not carded”</a:t>
            </a:r>
          </a:p>
          <a:p>
            <a:pPr lvl="2"/>
            <a:r>
              <a:rPr lang="en-US" dirty="0">
                <a:solidFill>
                  <a:schemeClr val="tx1">
                    <a:lumMod val="75000"/>
                    <a:lumOff val="25000"/>
                  </a:schemeClr>
                </a:solidFill>
              </a:rPr>
              <a:t>Students selling to students (in school too)</a:t>
            </a:r>
          </a:p>
          <a:p>
            <a:pPr lvl="2"/>
            <a:r>
              <a:rPr lang="en-US" dirty="0">
                <a:solidFill>
                  <a:schemeClr val="tx1">
                    <a:lumMod val="75000"/>
                    <a:lumOff val="25000"/>
                  </a:schemeClr>
                </a:solidFill>
              </a:rPr>
              <a:t>Friends</a:t>
            </a:r>
          </a:p>
          <a:p>
            <a:pPr marL="0" indent="0">
              <a:buNone/>
            </a:pPr>
            <a:endParaRPr lang="en-US" dirty="0"/>
          </a:p>
        </p:txBody>
      </p:sp>
    </p:spTree>
    <p:extLst>
      <p:ext uri="{BB962C8B-B14F-4D97-AF65-F5344CB8AC3E}">
        <p14:creationId xmlns:p14="http://schemas.microsoft.com/office/powerpoint/2010/main" val="362041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37F4-E93A-4021-8CCE-1B61DD500B82}"/>
              </a:ext>
            </a:extLst>
          </p:cNvPr>
          <p:cNvSpPr>
            <a:spLocks noGrp="1"/>
          </p:cNvSpPr>
          <p:nvPr>
            <p:ph type="title"/>
          </p:nvPr>
        </p:nvSpPr>
        <p:spPr>
          <a:xfrm>
            <a:off x="326572" y="52687"/>
            <a:ext cx="8229600" cy="990600"/>
          </a:xfrm>
        </p:spPr>
        <p:txBody>
          <a:bodyPr vert="horz" lIns="91440" tIns="45720" rIns="91440" bIns="45720" rtlCol="0" anchor="ctr">
            <a:normAutofit/>
          </a:bodyPr>
          <a:lstStyle/>
          <a:p>
            <a:r>
              <a:rPr lang="en-US" b="1" kern="1200" spc="-100" baseline="0" dirty="0">
                <a:latin typeface="Open Sans" panose="020B0606030504020204"/>
              </a:rPr>
              <a:t>What survey did we use?</a:t>
            </a:r>
          </a:p>
        </p:txBody>
      </p:sp>
      <p:sp>
        <p:nvSpPr>
          <p:cNvPr id="4" name="TextBox 3">
            <a:extLst>
              <a:ext uri="{FF2B5EF4-FFF2-40B4-BE49-F238E27FC236}">
                <a16:creationId xmlns:a16="http://schemas.microsoft.com/office/drawing/2014/main" id="{55F4F420-D21D-449C-9D8F-F888886BCF6F}"/>
              </a:ext>
            </a:extLst>
          </p:cNvPr>
          <p:cNvSpPr txBox="1"/>
          <p:nvPr/>
        </p:nvSpPr>
        <p:spPr>
          <a:xfrm>
            <a:off x="326572" y="1043287"/>
            <a:ext cx="4267200" cy="5762026"/>
          </a:xfrm>
          <a:prstGeom prst="rect">
            <a:avLst/>
          </a:prstGeom>
        </p:spPr>
        <p:txBody>
          <a:bodyPr vert="horz" lIns="91440" tIns="45720" rIns="91440" bIns="45720" rtlCol="0">
            <a:normAutofit fontScale="92500" lnSpcReduction="10000"/>
          </a:bodyPr>
          <a:lstStyle/>
          <a:p>
            <a:pPr marL="114300" indent="-228600">
              <a:lnSpc>
                <a:spcPct val="90000"/>
              </a:lnSpc>
              <a:spcBef>
                <a:spcPct val="20000"/>
              </a:spcBef>
              <a:spcAft>
                <a:spcPts val="600"/>
              </a:spcAft>
              <a:buClr>
                <a:srgbClr val="5DB39B"/>
              </a:buClr>
              <a:buFont typeface="Arial" pitchFamily="34" charset="0"/>
              <a:buChar char="•"/>
            </a:pPr>
            <a:r>
              <a:rPr lang="en-US" sz="2400" dirty="0">
                <a:solidFill>
                  <a:schemeClr val="tx1">
                    <a:lumMod val="75000"/>
                    <a:lumOff val="25000"/>
                  </a:schemeClr>
                </a:solidFill>
              </a:rPr>
              <a:t>Search Institute’s </a:t>
            </a:r>
            <a:r>
              <a:rPr lang="en-US" sz="2400" b="1" dirty="0">
                <a:solidFill>
                  <a:schemeClr val="tx1">
                    <a:lumMod val="75000"/>
                    <a:lumOff val="25000"/>
                  </a:schemeClr>
                </a:solidFill>
              </a:rPr>
              <a:t>Attitudes and Behaviors Survey</a:t>
            </a:r>
            <a:r>
              <a:rPr lang="en-US" sz="2400" dirty="0">
                <a:solidFill>
                  <a:schemeClr val="tx1">
                    <a:lumMod val="75000"/>
                    <a:lumOff val="25000"/>
                  </a:schemeClr>
                </a:solidFill>
              </a:rPr>
              <a:t>, 160 questions</a:t>
            </a:r>
          </a:p>
          <a:p>
            <a:pPr indent="-228600">
              <a:lnSpc>
                <a:spcPct val="90000"/>
              </a:lnSpc>
              <a:spcBef>
                <a:spcPct val="20000"/>
              </a:spcBef>
              <a:spcAft>
                <a:spcPts val="600"/>
              </a:spcAft>
              <a:buClr>
                <a:srgbClr val="5DB39B"/>
              </a:buClr>
              <a:buFont typeface="Arial" pitchFamily="34" charset="0"/>
              <a:buChar char="•"/>
            </a:pPr>
            <a:r>
              <a:rPr lang="en-US" sz="2400" dirty="0">
                <a:solidFill>
                  <a:schemeClr val="tx1">
                    <a:lumMod val="75000"/>
                    <a:lumOff val="25000"/>
                  </a:schemeClr>
                </a:solidFill>
              </a:rPr>
              <a:t>A&amp;B Survey gives a snapshot of the current experiences and perspectives of adolescent youth in Norwalk and </a:t>
            </a:r>
            <a:r>
              <a:rPr lang="en-US" sz="2400" dirty="0">
                <a:solidFill>
                  <a:schemeClr val="tx1">
                    <a:lumMod val="75000"/>
                    <a:lumOff val="25000"/>
                  </a:schemeClr>
                </a:solidFill>
                <a:effectLst/>
              </a:rPr>
              <a:t>measures:</a:t>
            </a:r>
          </a:p>
          <a:p>
            <a:pPr marL="571500" indent="-514350">
              <a:lnSpc>
                <a:spcPct val="90000"/>
              </a:lnSpc>
              <a:spcBef>
                <a:spcPct val="20000"/>
              </a:spcBef>
              <a:spcAft>
                <a:spcPts val="600"/>
              </a:spcAft>
              <a:buClr>
                <a:srgbClr val="5DB39B"/>
              </a:buClr>
              <a:buFont typeface="Arial" pitchFamily="34" charset="0"/>
              <a:buChar char="•"/>
            </a:pPr>
            <a:r>
              <a:rPr lang="en-US" sz="1700" dirty="0">
                <a:solidFill>
                  <a:schemeClr val="tx1">
                    <a:lumMod val="75000"/>
                    <a:lumOff val="25000"/>
                  </a:schemeClr>
                </a:solidFill>
                <a:effectLst/>
              </a:rPr>
              <a:t>40 Developmental Assets, which look at external supports and internal strengths</a:t>
            </a:r>
          </a:p>
          <a:p>
            <a:pPr marL="571500" indent="-514350">
              <a:lnSpc>
                <a:spcPct val="90000"/>
              </a:lnSpc>
              <a:spcBef>
                <a:spcPct val="20000"/>
              </a:spcBef>
              <a:spcAft>
                <a:spcPts val="600"/>
              </a:spcAft>
              <a:buClr>
                <a:srgbClr val="5DB39B"/>
              </a:buClr>
              <a:buFont typeface="Arial" pitchFamily="34" charset="0"/>
              <a:buChar char="•"/>
            </a:pPr>
            <a:r>
              <a:rPr lang="en-US" sz="1700" dirty="0">
                <a:solidFill>
                  <a:schemeClr val="tx1">
                    <a:lumMod val="75000"/>
                    <a:lumOff val="25000"/>
                  </a:schemeClr>
                </a:solidFill>
                <a:effectLst/>
              </a:rPr>
              <a:t>24 youth risk behavior elements </a:t>
            </a:r>
            <a:r>
              <a:rPr lang="en-US" sz="1700" i="1" dirty="0">
                <a:solidFill>
                  <a:schemeClr val="tx1">
                    <a:lumMod val="75000"/>
                    <a:lumOff val="25000"/>
                  </a:schemeClr>
                </a:solidFill>
                <a:effectLst/>
              </a:rPr>
              <a:t>(e.g., substance use, sexual activity, antisocial behavior)</a:t>
            </a:r>
          </a:p>
          <a:p>
            <a:pPr marL="571500" indent="-514350">
              <a:lnSpc>
                <a:spcPct val="90000"/>
              </a:lnSpc>
              <a:spcBef>
                <a:spcPct val="20000"/>
              </a:spcBef>
              <a:spcAft>
                <a:spcPts val="600"/>
              </a:spcAft>
              <a:buClr>
                <a:srgbClr val="5DB39B"/>
              </a:buClr>
              <a:buFont typeface="Arial" pitchFamily="34" charset="0"/>
              <a:buChar char="•"/>
            </a:pPr>
            <a:r>
              <a:rPr lang="en-US" sz="1700" dirty="0">
                <a:solidFill>
                  <a:schemeClr val="tx1">
                    <a:lumMod val="75000"/>
                    <a:lumOff val="25000"/>
                  </a:schemeClr>
                </a:solidFill>
                <a:effectLst/>
              </a:rPr>
              <a:t>10 high-risk behavior patterns</a:t>
            </a:r>
          </a:p>
          <a:p>
            <a:pPr marL="571500" indent="-514350">
              <a:lnSpc>
                <a:spcPct val="90000"/>
              </a:lnSpc>
              <a:spcBef>
                <a:spcPct val="20000"/>
              </a:spcBef>
              <a:spcAft>
                <a:spcPts val="600"/>
              </a:spcAft>
              <a:buClr>
                <a:srgbClr val="5DB39B"/>
              </a:buClr>
              <a:buFont typeface="Arial" pitchFamily="34" charset="0"/>
              <a:buChar char="•"/>
            </a:pPr>
            <a:r>
              <a:rPr lang="en-US" sz="1700" dirty="0">
                <a:solidFill>
                  <a:schemeClr val="tx1">
                    <a:lumMod val="75000"/>
                    <a:lumOff val="25000"/>
                  </a:schemeClr>
                </a:solidFill>
                <a:effectLst/>
              </a:rPr>
              <a:t>Key social and emotional skills</a:t>
            </a:r>
          </a:p>
          <a:p>
            <a:pPr marL="571500" indent="-514350">
              <a:lnSpc>
                <a:spcPct val="90000"/>
              </a:lnSpc>
              <a:spcBef>
                <a:spcPct val="20000"/>
              </a:spcBef>
              <a:spcAft>
                <a:spcPts val="600"/>
              </a:spcAft>
              <a:buClr>
                <a:srgbClr val="5DB39B"/>
              </a:buClr>
              <a:buFont typeface="Arial" pitchFamily="34" charset="0"/>
              <a:buChar char="•"/>
            </a:pPr>
            <a:r>
              <a:rPr lang="en-US" sz="1700" dirty="0">
                <a:solidFill>
                  <a:schemeClr val="tx1">
                    <a:lumMod val="75000"/>
                    <a:lumOff val="25000"/>
                  </a:schemeClr>
                </a:solidFill>
                <a:effectLst/>
              </a:rPr>
              <a:t>8 thriving indicators </a:t>
            </a:r>
            <a:r>
              <a:rPr lang="en-US" sz="1700" i="1" dirty="0">
                <a:solidFill>
                  <a:schemeClr val="tx1">
                    <a:lumMod val="75000"/>
                    <a:lumOff val="25000"/>
                  </a:schemeClr>
                </a:solidFill>
                <a:effectLst/>
              </a:rPr>
              <a:t>(succeeds in school, helps others, values diversity, maintains good health, exhibits leadership, resists danger, delays gratification, overcomes adversity)</a:t>
            </a:r>
          </a:p>
          <a:p>
            <a:pPr marL="571500" indent="-514350">
              <a:lnSpc>
                <a:spcPct val="90000"/>
              </a:lnSpc>
              <a:spcBef>
                <a:spcPct val="20000"/>
              </a:spcBef>
              <a:spcAft>
                <a:spcPts val="600"/>
              </a:spcAft>
              <a:buClr>
                <a:srgbClr val="5DB39B"/>
              </a:buClr>
              <a:buFont typeface="Arial" pitchFamily="34" charset="0"/>
              <a:buChar char="•"/>
            </a:pPr>
            <a:r>
              <a:rPr lang="en-US" sz="1700" dirty="0">
                <a:solidFill>
                  <a:schemeClr val="tx1">
                    <a:lumMod val="75000"/>
                    <a:lumOff val="25000"/>
                  </a:schemeClr>
                </a:solidFill>
                <a:effectLst/>
              </a:rPr>
              <a:t>5 developmental deficits </a:t>
            </a:r>
            <a:r>
              <a:rPr lang="en-US" sz="1700" i="1" dirty="0">
                <a:solidFill>
                  <a:schemeClr val="tx1">
                    <a:lumMod val="75000"/>
                    <a:lumOff val="25000"/>
                  </a:schemeClr>
                </a:solidFill>
                <a:effectLst/>
              </a:rPr>
              <a:t>(alone at home, TV overexposure, physical abuse, victim of violence, drinking parties)</a:t>
            </a:r>
          </a:p>
          <a:p>
            <a:pPr marL="114300" indent="-228600">
              <a:lnSpc>
                <a:spcPct val="90000"/>
              </a:lnSpc>
              <a:spcBef>
                <a:spcPct val="20000"/>
              </a:spcBef>
              <a:spcAft>
                <a:spcPts val="600"/>
              </a:spcAft>
              <a:buClr>
                <a:srgbClr val="5DB39B"/>
              </a:buClr>
              <a:buFont typeface="Arial" pitchFamily="34" charset="0"/>
              <a:buChar char="•"/>
            </a:pPr>
            <a:endParaRPr lang="en-US" sz="1300" dirty="0"/>
          </a:p>
        </p:txBody>
      </p:sp>
      <p:pic>
        <p:nvPicPr>
          <p:cNvPr id="5" name="Content Placeholder 4" descr="A close up of a street sign&#10;&#10;Description automatically generated">
            <a:extLst>
              <a:ext uri="{FF2B5EF4-FFF2-40B4-BE49-F238E27FC236}">
                <a16:creationId xmlns:a16="http://schemas.microsoft.com/office/drawing/2014/main" id="{BA40722A-EB75-4981-9472-D7DBF069333A}"/>
              </a:ext>
            </a:extLst>
          </p:cNvPr>
          <p:cNvPicPr>
            <a:picLocks noGrp="1" noChangeAspect="1"/>
          </p:cNvPicPr>
          <p:nvPr>
            <p:ph sz="half" idx="2"/>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778828" y="2437111"/>
            <a:ext cx="4038600" cy="2362581"/>
          </a:xfrm>
        </p:spPr>
      </p:pic>
    </p:spTree>
    <p:extLst>
      <p:ext uri="{BB962C8B-B14F-4D97-AF65-F5344CB8AC3E}">
        <p14:creationId xmlns:p14="http://schemas.microsoft.com/office/powerpoint/2010/main" val="3449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F56F-E1AC-434C-B899-22A80F483958}"/>
              </a:ext>
            </a:extLst>
          </p:cNvPr>
          <p:cNvSpPr>
            <a:spLocks noGrp="1"/>
          </p:cNvSpPr>
          <p:nvPr>
            <p:ph type="title"/>
          </p:nvPr>
        </p:nvSpPr>
        <p:spPr/>
        <p:txBody>
          <a:bodyPr/>
          <a:lstStyle/>
          <a:p>
            <a:r>
              <a:rPr lang="en-US" dirty="0"/>
              <a:t>Focus Group Survey</a:t>
            </a:r>
          </a:p>
        </p:txBody>
      </p:sp>
      <p:graphicFrame>
        <p:nvGraphicFramePr>
          <p:cNvPr id="4" name="Content Placeholder 3">
            <a:extLst>
              <a:ext uri="{FF2B5EF4-FFF2-40B4-BE49-F238E27FC236}">
                <a16:creationId xmlns:a16="http://schemas.microsoft.com/office/drawing/2014/main" id="{336752D7-B8D8-4B75-93E1-3A0DD25B7A58}"/>
              </a:ext>
            </a:extLst>
          </p:cNvPr>
          <p:cNvGraphicFramePr>
            <a:graphicFrameLocks noGrp="1"/>
          </p:cNvGraphicFramePr>
          <p:nvPr>
            <p:ph idx="1"/>
            <p:extLst>
              <p:ext uri="{D42A27DB-BD31-4B8C-83A1-F6EECF244321}">
                <p14:modId xmlns:p14="http://schemas.microsoft.com/office/powerpoint/2010/main" val="379710131"/>
              </p:ext>
            </p:extLst>
          </p:nvPr>
        </p:nvGraphicFramePr>
        <p:xfrm>
          <a:off x="457200" y="1781247"/>
          <a:ext cx="8490029" cy="3365228"/>
        </p:xfrm>
        <a:graphic>
          <a:graphicData uri="http://schemas.openxmlformats.org/drawingml/2006/table">
            <a:tbl>
              <a:tblPr firstRow="1" firstCol="1" bandRow="1">
                <a:tableStyleId>{10A1B5D5-9B99-4C35-A422-299274C87663}</a:tableStyleId>
              </a:tblPr>
              <a:tblGrid>
                <a:gridCol w="3836403">
                  <a:extLst>
                    <a:ext uri="{9D8B030D-6E8A-4147-A177-3AD203B41FA5}">
                      <a16:colId xmlns:a16="http://schemas.microsoft.com/office/drawing/2014/main" val="1893765441"/>
                    </a:ext>
                  </a:extLst>
                </a:gridCol>
                <a:gridCol w="1062389">
                  <a:extLst>
                    <a:ext uri="{9D8B030D-6E8A-4147-A177-3AD203B41FA5}">
                      <a16:colId xmlns:a16="http://schemas.microsoft.com/office/drawing/2014/main" val="3512135494"/>
                    </a:ext>
                  </a:extLst>
                </a:gridCol>
                <a:gridCol w="1307555">
                  <a:extLst>
                    <a:ext uri="{9D8B030D-6E8A-4147-A177-3AD203B41FA5}">
                      <a16:colId xmlns:a16="http://schemas.microsoft.com/office/drawing/2014/main" val="3459577389"/>
                    </a:ext>
                  </a:extLst>
                </a:gridCol>
                <a:gridCol w="1062389">
                  <a:extLst>
                    <a:ext uri="{9D8B030D-6E8A-4147-A177-3AD203B41FA5}">
                      <a16:colId xmlns:a16="http://schemas.microsoft.com/office/drawing/2014/main" val="1122898815"/>
                    </a:ext>
                  </a:extLst>
                </a:gridCol>
                <a:gridCol w="1221293">
                  <a:extLst>
                    <a:ext uri="{9D8B030D-6E8A-4147-A177-3AD203B41FA5}">
                      <a16:colId xmlns:a16="http://schemas.microsoft.com/office/drawing/2014/main" val="318726981"/>
                    </a:ext>
                  </a:extLst>
                </a:gridCol>
              </a:tblGrid>
              <a:tr h="1016933">
                <a:tc>
                  <a:txBody>
                    <a:bodyPr/>
                    <a:lstStyle/>
                    <a:p>
                      <a:pPr marL="0" marR="0">
                        <a:lnSpc>
                          <a:spcPct val="107000"/>
                        </a:lnSpc>
                        <a:spcBef>
                          <a:spcPts val="0"/>
                        </a:spcBef>
                        <a:spcAft>
                          <a:spcPts val="0"/>
                        </a:spcAft>
                      </a:pPr>
                      <a:r>
                        <a:rPr lang="en-US" sz="1600" dirty="0">
                          <a:effectLst/>
                        </a:rPr>
                        <a:t> </a:t>
                      </a:r>
                    </a:p>
                    <a:p>
                      <a:pPr marL="0" marR="0">
                        <a:lnSpc>
                          <a:spcPct val="107000"/>
                        </a:lnSpc>
                        <a:spcBef>
                          <a:spcPts val="0"/>
                        </a:spcBef>
                        <a:spcAft>
                          <a:spcPts val="0"/>
                        </a:spcAft>
                      </a:pPr>
                      <a:endParaRPr lang="en-US" sz="1600" dirty="0">
                        <a:effectLst/>
                      </a:endParaRPr>
                    </a:p>
                    <a:p>
                      <a:pPr marL="0" marR="0">
                        <a:lnSpc>
                          <a:spcPct val="107000"/>
                        </a:lnSpc>
                        <a:spcBef>
                          <a:spcPts val="0"/>
                        </a:spcBef>
                        <a:spcAft>
                          <a:spcPts val="0"/>
                        </a:spcAft>
                      </a:pPr>
                      <a:r>
                        <a:rPr lang="en-US" sz="1600" dirty="0">
                          <a:effectLst/>
                        </a:rPr>
                        <a:t>Most of my friends…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Very true</a:t>
                      </a:r>
                    </a:p>
                    <a:p>
                      <a:pPr marL="0" marR="0" algn="ctr">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Somewhat true</a:t>
                      </a:r>
                    </a:p>
                    <a:p>
                      <a:pPr marL="0" marR="0" algn="ctr">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Not true</a:t>
                      </a:r>
                    </a:p>
                    <a:p>
                      <a:pPr marL="0" marR="0" algn="ctr">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Don’t know</a:t>
                      </a:r>
                    </a:p>
                    <a:p>
                      <a:pPr marL="0" marR="0" algn="ctr">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5107276"/>
                  </a:ext>
                </a:extLst>
              </a:tr>
              <a:tr h="0">
                <a:tc>
                  <a:txBody>
                    <a:bodyPr/>
                    <a:lstStyle/>
                    <a:p>
                      <a:pPr marL="0" marR="0" algn="r">
                        <a:lnSpc>
                          <a:spcPct val="107000"/>
                        </a:lnSpc>
                        <a:spcBef>
                          <a:spcPts val="0"/>
                        </a:spcBef>
                        <a:spcAft>
                          <a:spcPts val="0"/>
                        </a:spcAft>
                      </a:pPr>
                      <a:r>
                        <a:rPr lang="en-US" sz="1600" dirty="0">
                          <a:effectLst/>
                        </a:rPr>
                        <a:t>believe that marijuana is less dangerous than alcohol or pills.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32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9366724"/>
                  </a:ext>
                </a:extLst>
              </a:tr>
              <a:tr h="0">
                <a:tc>
                  <a:txBody>
                    <a:bodyPr/>
                    <a:lstStyle/>
                    <a:p>
                      <a:pPr marL="0" marR="0" algn="r">
                        <a:lnSpc>
                          <a:spcPct val="107000"/>
                        </a:lnSpc>
                        <a:spcBef>
                          <a:spcPts val="0"/>
                        </a:spcBef>
                        <a:spcAft>
                          <a:spcPts val="0"/>
                        </a:spcAft>
                      </a:pPr>
                      <a:r>
                        <a:rPr lang="en-US" sz="1600" dirty="0">
                          <a:effectLst/>
                        </a:rPr>
                        <a:t>believe that marijuana helps </a:t>
                      </a:r>
                    </a:p>
                    <a:p>
                      <a:pPr marL="0" marR="0" algn="r">
                        <a:lnSpc>
                          <a:spcPct val="107000"/>
                        </a:lnSpc>
                        <a:spcBef>
                          <a:spcPts val="0"/>
                        </a:spcBef>
                        <a:spcAft>
                          <a:spcPts val="0"/>
                        </a:spcAft>
                      </a:pPr>
                      <a:r>
                        <a:rPr lang="en-US" sz="1600" dirty="0">
                          <a:effectLst/>
                        </a:rPr>
                        <a:t>them drive better.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4420581"/>
                  </a:ext>
                </a:extLst>
              </a:tr>
              <a:tr h="0">
                <a:tc>
                  <a:txBody>
                    <a:bodyPr/>
                    <a:lstStyle/>
                    <a:p>
                      <a:pPr marL="0" marR="0" algn="r">
                        <a:lnSpc>
                          <a:spcPct val="107000"/>
                        </a:lnSpc>
                        <a:spcBef>
                          <a:spcPts val="0"/>
                        </a:spcBef>
                        <a:spcAft>
                          <a:spcPts val="0"/>
                        </a:spcAft>
                      </a:pPr>
                      <a:r>
                        <a:rPr lang="en-US" sz="1600">
                          <a:effectLst/>
                        </a:rPr>
                        <a:t>say their parents advise them to avoid drugs other than alcohol and weed.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41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1675644"/>
                  </a:ext>
                </a:extLst>
              </a:tr>
              <a:tr h="0">
                <a:tc>
                  <a:txBody>
                    <a:bodyPr/>
                    <a:lstStyle/>
                    <a:p>
                      <a:pPr marL="0" marR="0">
                        <a:lnSpc>
                          <a:spcPct val="107000"/>
                        </a:lnSpc>
                        <a:spcBef>
                          <a:spcPts val="0"/>
                        </a:spcBef>
                        <a:spcAft>
                          <a:spcPts val="0"/>
                        </a:spcAft>
                      </a:pPr>
                      <a:r>
                        <a:rPr lang="en-US" sz="1600">
                          <a:effectLst/>
                        </a:rPr>
                        <a:t>My friends’ parents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4862899"/>
                  </a:ext>
                </a:extLst>
              </a:tr>
              <a:tr h="0">
                <a:tc>
                  <a:txBody>
                    <a:bodyPr/>
                    <a:lstStyle/>
                    <a:p>
                      <a:pPr marL="0" marR="0" algn="r">
                        <a:lnSpc>
                          <a:spcPct val="107000"/>
                        </a:lnSpc>
                        <a:spcBef>
                          <a:spcPts val="0"/>
                        </a:spcBef>
                        <a:spcAft>
                          <a:spcPts val="0"/>
                        </a:spcAft>
                      </a:pPr>
                      <a:r>
                        <a:rPr lang="en-US" sz="1600">
                          <a:effectLst/>
                        </a:rPr>
                        <a:t>Allow them to use weed at home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1003293"/>
                  </a:ext>
                </a:extLst>
              </a:tr>
              <a:tr h="0">
                <a:tc>
                  <a:txBody>
                    <a:bodyPr/>
                    <a:lstStyle/>
                    <a:p>
                      <a:pPr marL="0" marR="0" algn="r">
                        <a:lnSpc>
                          <a:spcPct val="107000"/>
                        </a:lnSpc>
                        <a:spcBef>
                          <a:spcPts val="0"/>
                        </a:spcBef>
                        <a:spcAft>
                          <a:spcPts val="0"/>
                        </a:spcAft>
                      </a:pPr>
                      <a:r>
                        <a:rPr lang="en-US" sz="1600">
                          <a:effectLst/>
                        </a:rPr>
                        <a:t>Use marijuana at home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46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353520"/>
                  </a:ext>
                </a:extLst>
              </a:tr>
            </a:tbl>
          </a:graphicData>
        </a:graphic>
      </p:graphicFrame>
    </p:spTree>
    <p:extLst>
      <p:ext uri="{BB962C8B-B14F-4D97-AF65-F5344CB8AC3E}">
        <p14:creationId xmlns:p14="http://schemas.microsoft.com/office/powerpoint/2010/main" val="336258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A6DFDD4-7F2C-4917-AE7B-EA95A9AE6A71}"/>
              </a:ext>
            </a:extLst>
          </p:cNvPr>
          <p:cNvSpPr>
            <a:spLocks noGrp="1"/>
          </p:cNvSpPr>
          <p:nvPr>
            <p:ph type="title"/>
          </p:nvPr>
        </p:nvSpPr>
        <p:spPr/>
        <p:txBody>
          <a:bodyPr>
            <a:normAutofit fontScale="90000"/>
          </a:bodyPr>
          <a:lstStyle/>
          <a:p>
            <a:r>
              <a:rPr lang="en-US" dirty="0"/>
              <a:t>Focus Group Survey - </a:t>
            </a:r>
            <a:br>
              <a:rPr lang="en-US" dirty="0"/>
            </a:br>
            <a:r>
              <a:rPr lang="en-US" dirty="0"/>
              <a:t>Access to substances.</a:t>
            </a:r>
          </a:p>
        </p:txBody>
      </p:sp>
      <p:graphicFrame>
        <p:nvGraphicFramePr>
          <p:cNvPr id="5" name="Content Placeholder 4">
            <a:extLst>
              <a:ext uri="{FF2B5EF4-FFF2-40B4-BE49-F238E27FC236}">
                <a16:creationId xmlns:a16="http://schemas.microsoft.com/office/drawing/2014/main" id="{B0EF9FDF-B103-481F-A284-FF93438E9EDB}"/>
              </a:ext>
            </a:extLst>
          </p:cNvPr>
          <p:cNvGraphicFramePr>
            <a:graphicFrameLocks noGrp="1"/>
          </p:cNvGraphicFramePr>
          <p:nvPr>
            <p:ph idx="4294967295"/>
            <p:extLst>
              <p:ext uri="{D42A27DB-BD31-4B8C-83A1-F6EECF244321}">
                <p14:modId xmlns:p14="http://schemas.microsoft.com/office/powerpoint/2010/main" val="685679908"/>
              </p:ext>
            </p:extLst>
          </p:nvPr>
        </p:nvGraphicFramePr>
        <p:xfrm>
          <a:off x="788565" y="1990332"/>
          <a:ext cx="7608814" cy="3587496"/>
        </p:xfrm>
        <a:graphic>
          <a:graphicData uri="http://schemas.openxmlformats.org/drawingml/2006/table">
            <a:tbl>
              <a:tblPr firstRow="1" firstCol="1" bandRow="1">
                <a:tableStyleId>{10A1B5D5-9B99-4C35-A422-299274C87663}</a:tableStyleId>
              </a:tblPr>
              <a:tblGrid>
                <a:gridCol w="4015895">
                  <a:extLst>
                    <a:ext uri="{9D8B030D-6E8A-4147-A177-3AD203B41FA5}">
                      <a16:colId xmlns:a16="http://schemas.microsoft.com/office/drawing/2014/main" val="3815793821"/>
                    </a:ext>
                  </a:extLst>
                </a:gridCol>
                <a:gridCol w="1112094">
                  <a:extLst>
                    <a:ext uri="{9D8B030D-6E8A-4147-A177-3AD203B41FA5}">
                      <a16:colId xmlns:a16="http://schemas.microsoft.com/office/drawing/2014/main" val="1210871686"/>
                    </a:ext>
                  </a:extLst>
                </a:gridCol>
                <a:gridCol w="1368731">
                  <a:extLst>
                    <a:ext uri="{9D8B030D-6E8A-4147-A177-3AD203B41FA5}">
                      <a16:colId xmlns:a16="http://schemas.microsoft.com/office/drawing/2014/main" val="1169197871"/>
                    </a:ext>
                  </a:extLst>
                </a:gridCol>
                <a:gridCol w="1112094">
                  <a:extLst>
                    <a:ext uri="{9D8B030D-6E8A-4147-A177-3AD203B41FA5}">
                      <a16:colId xmlns:a16="http://schemas.microsoft.com/office/drawing/2014/main" val="3844341736"/>
                    </a:ext>
                  </a:extLst>
                </a:gridCol>
              </a:tblGrid>
              <a:tr h="0">
                <a:tc>
                  <a:txBody>
                    <a:bodyPr/>
                    <a:lstStyle/>
                    <a:p>
                      <a:pPr marL="0" marR="0">
                        <a:lnSpc>
                          <a:spcPct val="107000"/>
                        </a:lnSpc>
                        <a:spcBef>
                          <a:spcPts val="0"/>
                        </a:spcBef>
                        <a:spcAft>
                          <a:spcPts val="0"/>
                        </a:spcAft>
                      </a:pPr>
                      <a:r>
                        <a:rPr lang="en-US" sz="2000" b="1" dirty="0">
                          <a:solidFill>
                            <a:srgbClr val="FFFFFF"/>
                          </a:solidFill>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FFFFFF"/>
                          </a:solidFill>
                          <a:effectLst/>
                        </a:rPr>
                        <a:t>Alcohol</a:t>
                      </a:r>
                      <a:endParaRPr lang="en-US" sz="2000" dirty="0">
                        <a:effectLst/>
                      </a:endParaRPr>
                    </a:p>
                    <a:p>
                      <a:pPr marL="0" marR="0" algn="ctr">
                        <a:lnSpc>
                          <a:spcPct val="107000"/>
                        </a:lnSpc>
                        <a:spcBef>
                          <a:spcPts val="0"/>
                        </a:spcBef>
                        <a:spcAft>
                          <a:spcPts val="0"/>
                        </a:spcAft>
                      </a:pPr>
                      <a:r>
                        <a:rPr lang="en-US" sz="2000" b="1" dirty="0">
                          <a:solidFill>
                            <a:srgbClr val="FFFFFF"/>
                          </a:solidFill>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solidFill>
                            <a:srgbClr val="FFFFFF"/>
                          </a:solidFill>
                          <a:effectLst/>
                        </a:rPr>
                        <a:t>Marijuana</a:t>
                      </a:r>
                      <a:endParaRPr lang="en-US" sz="2000">
                        <a:effectLst/>
                      </a:endParaRPr>
                    </a:p>
                    <a:p>
                      <a:pPr marL="0" marR="0" algn="ctr">
                        <a:lnSpc>
                          <a:spcPct val="107000"/>
                        </a:lnSpc>
                        <a:spcBef>
                          <a:spcPts val="0"/>
                        </a:spcBef>
                        <a:spcAft>
                          <a:spcPts val="0"/>
                        </a:spcAft>
                      </a:pPr>
                      <a:r>
                        <a:rPr lang="en-US" sz="2000" b="1">
                          <a:solidFill>
                            <a:srgbClr val="FFFFFF"/>
                          </a:solidFill>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a:solidFill>
                            <a:srgbClr val="FFFFFF"/>
                          </a:solidFill>
                          <a:effectLst/>
                        </a:rPr>
                        <a:t>Vapes</a:t>
                      </a:r>
                      <a:endParaRPr lang="en-US" sz="2000">
                        <a:effectLst/>
                      </a:endParaRPr>
                    </a:p>
                    <a:p>
                      <a:pPr marL="0" marR="0" algn="ctr">
                        <a:lnSpc>
                          <a:spcPct val="107000"/>
                        </a:lnSpc>
                        <a:spcBef>
                          <a:spcPts val="0"/>
                        </a:spcBef>
                        <a:spcAft>
                          <a:spcPts val="0"/>
                        </a:spcAft>
                      </a:pPr>
                      <a:r>
                        <a:rPr lang="en-US" sz="2000" b="1">
                          <a:solidFill>
                            <a:srgbClr val="FFFFFF"/>
                          </a:solidFill>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783156"/>
                  </a:ext>
                </a:extLst>
              </a:tr>
              <a:tr h="0">
                <a:tc>
                  <a:txBody>
                    <a:bodyPr/>
                    <a:lstStyle/>
                    <a:p>
                      <a:pPr marL="0" marR="0" algn="r">
                        <a:lnSpc>
                          <a:spcPct val="107000"/>
                        </a:lnSpc>
                        <a:spcBef>
                          <a:spcPts val="0"/>
                        </a:spcBef>
                        <a:spcAft>
                          <a:spcPts val="0"/>
                        </a:spcAft>
                      </a:pPr>
                      <a:r>
                        <a:rPr lang="en-US" sz="2000" b="1" dirty="0">
                          <a:solidFill>
                            <a:srgbClr val="000000"/>
                          </a:solidFill>
                          <a:effectLst/>
                        </a:rPr>
                        <a:t>Their own house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1488081"/>
                  </a:ext>
                </a:extLst>
              </a:tr>
              <a:tr h="0">
                <a:tc>
                  <a:txBody>
                    <a:bodyPr/>
                    <a:lstStyle/>
                    <a:p>
                      <a:pPr marL="0" marR="0" algn="r">
                        <a:lnSpc>
                          <a:spcPct val="107000"/>
                        </a:lnSpc>
                        <a:spcBef>
                          <a:spcPts val="0"/>
                        </a:spcBef>
                        <a:spcAft>
                          <a:spcPts val="0"/>
                        </a:spcAft>
                      </a:pPr>
                      <a:r>
                        <a:rPr lang="en-US" sz="2000" b="1" dirty="0">
                          <a:effectLst/>
                        </a:rPr>
                        <a:t>Someone else’s house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9027305"/>
                  </a:ext>
                </a:extLst>
              </a:tr>
              <a:tr h="0">
                <a:tc>
                  <a:txBody>
                    <a:bodyPr/>
                    <a:lstStyle/>
                    <a:p>
                      <a:pPr marL="0" marR="0" algn="r">
                        <a:lnSpc>
                          <a:spcPct val="107000"/>
                        </a:lnSpc>
                        <a:spcBef>
                          <a:spcPts val="0"/>
                        </a:spcBef>
                        <a:spcAft>
                          <a:spcPts val="0"/>
                        </a:spcAft>
                      </a:pPr>
                      <a:r>
                        <a:rPr lang="en-US" sz="2000" b="1" dirty="0">
                          <a:solidFill>
                            <a:srgbClr val="000000"/>
                          </a:solidFill>
                          <a:effectLst/>
                        </a:rPr>
                        <a:t>A car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6423783"/>
                  </a:ext>
                </a:extLst>
              </a:tr>
              <a:tr h="0">
                <a:tc>
                  <a:txBody>
                    <a:bodyPr/>
                    <a:lstStyle/>
                    <a:p>
                      <a:pPr marL="0" marR="0" algn="r">
                        <a:lnSpc>
                          <a:spcPct val="107000"/>
                        </a:lnSpc>
                        <a:spcBef>
                          <a:spcPts val="0"/>
                        </a:spcBef>
                        <a:spcAft>
                          <a:spcPts val="0"/>
                        </a:spcAft>
                      </a:pPr>
                      <a:r>
                        <a:rPr lang="en-US" sz="2000" b="1" dirty="0">
                          <a:effectLst/>
                        </a:rPr>
                        <a:t>A parking lot or garage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7737070"/>
                  </a:ext>
                </a:extLst>
              </a:tr>
              <a:tr h="0">
                <a:tc>
                  <a:txBody>
                    <a:bodyPr/>
                    <a:lstStyle/>
                    <a:p>
                      <a:pPr marL="0" marR="0" algn="r">
                        <a:lnSpc>
                          <a:spcPct val="107000"/>
                        </a:lnSpc>
                        <a:spcBef>
                          <a:spcPts val="0"/>
                        </a:spcBef>
                        <a:spcAft>
                          <a:spcPts val="0"/>
                        </a:spcAft>
                      </a:pPr>
                      <a:r>
                        <a:rPr lang="en-US" sz="2000" b="1" dirty="0">
                          <a:solidFill>
                            <a:srgbClr val="000000"/>
                          </a:solidFill>
                          <a:effectLst/>
                        </a:rPr>
                        <a:t>At a park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solidFill>
                            <a:srgbClr val="000000"/>
                          </a:solidFill>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5868182"/>
                  </a:ext>
                </a:extLst>
              </a:tr>
              <a:tr h="0">
                <a:tc>
                  <a:txBody>
                    <a:bodyPr/>
                    <a:lstStyle/>
                    <a:p>
                      <a:pPr marL="0" marR="0" algn="r">
                        <a:lnSpc>
                          <a:spcPct val="107000"/>
                        </a:lnSpc>
                        <a:spcBef>
                          <a:spcPts val="0"/>
                        </a:spcBef>
                        <a:spcAft>
                          <a:spcPts val="0"/>
                        </a:spcAft>
                      </a:pPr>
                      <a:r>
                        <a:rPr lang="en-US" sz="2000" b="1" dirty="0">
                          <a:effectLst/>
                        </a:rPr>
                        <a:t>At a beach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6766759"/>
                  </a:ext>
                </a:extLst>
              </a:tr>
              <a:tr h="0">
                <a:tc>
                  <a:txBody>
                    <a:bodyPr/>
                    <a:lstStyle/>
                    <a:p>
                      <a:pPr marL="0" marR="0" algn="r">
                        <a:lnSpc>
                          <a:spcPct val="107000"/>
                        </a:lnSpc>
                        <a:spcBef>
                          <a:spcPts val="0"/>
                        </a:spcBef>
                        <a:spcAft>
                          <a:spcPts val="0"/>
                        </a:spcAft>
                      </a:pPr>
                      <a:r>
                        <a:rPr lang="en-US" sz="2000" b="1">
                          <a:solidFill>
                            <a:srgbClr val="000000"/>
                          </a:solidFill>
                          <a:effectLst/>
                        </a:rPr>
                        <a:t>At school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solidFill>
                            <a:srgbClr val="000000"/>
                          </a:solidFill>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solidFill>
                            <a:srgbClr val="000000"/>
                          </a:solidFill>
                          <a:effectLst/>
                        </a:rPr>
                        <a:t>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solidFill>
                            <a:srgbClr val="000000"/>
                          </a:solidFill>
                          <a:effectLst/>
                        </a:rPr>
                        <a:t>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4113999"/>
                  </a:ext>
                </a:extLst>
              </a:tr>
              <a:tr h="0">
                <a:tc>
                  <a:txBody>
                    <a:bodyPr/>
                    <a:lstStyle/>
                    <a:p>
                      <a:pPr marL="0" marR="0" algn="r">
                        <a:lnSpc>
                          <a:spcPct val="107000"/>
                        </a:lnSpc>
                        <a:spcBef>
                          <a:spcPts val="0"/>
                        </a:spcBef>
                        <a:spcAft>
                          <a:spcPts val="0"/>
                        </a:spcAft>
                      </a:pPr>
                      <a:r>
                        <a:rPr lang="en-US" sz="2000" b="1" dirty="0">
                          <a:effectLst/>
                        </a:rPr>
                        <a:t>My friends don’t drink/use weed/vape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690907"/>
                  </a:ext>
                </a:extLst>
              </a:tr>
            </a:tbl>
          </a:graphicData>
        </a:graphic>
      </p:graphicFrame>
    </p:spTree>
    <p:extLst>
      <p:ext uri="{BB962C8B-B14F-4D97-AF65-F5344CB8AC3E}">
        <p14:creationId xmlns:p14="http://schemas.microsoft.com/office/powerpoint/2010/main" val="2280314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B6701-2147-440F-96F2-E747B191CA00}"/>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C060A65-3D58-426B-9AEB-E9919B8B5614}"/>
              </a:ext>
            </a:extLst>
          </p:cNvPr>
          <p:cNvSpPr>
            <a:spLocks noGrp="1"/>
          </p:cNvSpPr>
          <p:nvPr>
            <p:ph idx="1"/>
          </p:nvPr>
        </p:nvSpPr>
        <p:spPr/>
        <p:txBody>
          <a:bodyPr/>
          <a:lstStyle/>
          <a:p>
            <a:r>
              <a:rPr lang="en-US" dirty="0"/>
              <a:t>Collect more focus group data</a:t>
            </a:r>
          </a:p>
          <a:p>
            <a:pPr lvl="1"/>
            <a:r>
              <a:rPr lang="en-US" dirty="0"/>
              <a:t>Norwalk High School</a:t>
            </a:r>
          </a:p>
          <a:p>
            <a:pPr lvl="1"/>
            <a:r>
              <a:rPr lang="en-US" dirty="0"/>
              <a:t>Norwalk Middle Schools</a:t>
            </a:r>
          </a:p>
          <a:p>
            <a:pPr lvl="1"/>
            <a:endParaRPr lang="en-US" dirty="0"/>
          </a:p>
          <a:p>
            <a:r>
              <a:rPr lang="en-US" dirty="0"/>
              <a:t>Parent Survey</a:t>
            </a:r>
          </a:p>
          <a:p>
            <a:pPr lvl="1"/>
            <a:r>
              <a:rPr lang="en-US" dirty="0"/>
              <a:t>November 2020</a:t>
            </a:r>
          </a:p>
          <a:p>
            <a:pPr lvl="1"/>
            <a:endParaRPr lang="en-US" dirty="0"/>
          </a:p>
          <a:p>
            <a:r>
              <a:rPr lang="en-US" dirty="0"/>
              <a:t>Youth Survey</a:t>
            </a:r>
          </a:p>
          <a:p>
            <a:pPr lvl="1"/>
            <a:r>
              <a:rPr lang="en-US" dirty="0"/>
              <a:t>Winter 2021</a:t>
            </a:r>
          </a:p>
        </p:txBody>
      </p:sp>
    </p:spTree>
    <p:extLst>
      <p:ext uri="{BB962C8B-B14F-4D97-AF65-F5344CB8AC3E}">
        <p14:creationId xmlns:p14="http://schemas.microsoft.com/office/powerpoint/2010/main" val="24505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283122" y="64365"/>
            <a:ext cx="7805738" cy="644525"/>
          </a:xfrm>
        </p:spPr>
        <p:txBody>
          <a:bodyPr>
            <a:normAutofit fontScale="90000"/>
          </a:bodyPr>
          <a:lstStyle/>
          <a:p>
            <a:pPr defTabSz="914305">
              <a:lnSpc>
                <a:spcPts val="5799"/>
              </a:lnSpc>
              <a:defRPr/>
            </a:pPr>
            <a:r>
              <a:rPr lang="en-US" altLang="en-US" sz="4400" b="1" dirty="0">
                <a:latin typeface="Open Sans" panose="020B0604020202020204" charset="0"/>
                <a:ea typeface="Open Sans" panose="020B0604020202020204" charset="0"/>
                <a:cs typeface="Open Sans" panose="020B0604020202020204" charset="0"/>
              </a:rPr>
              <a:t>Survey</a:t>
            </a:r>
            <a:r>
              <a:rPr lang="en-US" altLang="en-US" sz="4898" b="1" dirty="0">
                <a:latin typeface="Open Sans" panose="020B0604020202020204" charset="0"/>
                <a:ea typeface="Open Sans" panose="020B0604020202020204" charset="0"/>
                <a:cs typeface="Open Sans" panose="020B0604020202020204" charset="0"/>
              </a:rPr>
              <a:t> Demographics</a:t>
            </a:r>
          </a:p>
        </p:txBody>
      </p:sp>
      <p:sp>
        <p:nvSpPr>
          <p:cNvPr id="5123" name="TextBox 2"/>
          <p:cNvSpPr txBox="1">
            <a:spLocks noChangeArrowheads="1"/>
          </p:cNvSpPr>
          <p:nvPr/>
        </p:nvSpPr>
        <p:spPr bwMode="auto">
          <a:xfrm>
            <a:off x="3936496" y="1389189"/>
            <a:ext cx="4619339"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eaLnBrk="0" hangingPunct="0">
              <a:defRPr>
                <a:solidFill>
                  <a:schemeClr val="bg1"/>
                </a:solidFill>
                <a:latin typeface="Arial" panose="020B0604020202020204" pitchFamily="34" charset="0"/>
                <a:cs typeface="Lucida Sans Unicode" panose="020B0602030504020204" pitchFamily="34" charset="0"/>
              </a:defRPr>
            </a:lvl1pPr>
            <a:lvl2pPr eaLnBrk="0" hangingPunct="0">
              <a:defRPr>
                <a:solidFill>
                  <a:schemeClr val="bg1"/>
                </a:solidFill>
                <a:latin typeface="Arial" panose="020B0604020202020204" pitchFamily="34" charset="0"/>
                <a:cs typeface="Lucida Sans Unicode" panose="020B0602030504020204" pitchFamily="34" charset="0"/>
              </a:defRPr>
            </a:lvl2pPr>
            <a:lvl3pPr eaLnBrk="0" hangingPunct="0">
              <a:defRPr>
                <a:solidFill>
                  <a:schemeClr val="bg1"/>
                </a:solidFill>
                <a:latin typeface="Arial" panose="020B0604020202020204" pitchFamily="34" charset="0"/>
                <a:cs typeface="Lucida Sans Unicode" panose="020B0602030504020204" pitchFamily="34" charset="0"/>
              </a:defRPr>
            </a:lvl3pPr>
            <a:lvl4pPr eaLnBrk="0" hangingPunct="0">
              <a:defRPr>
                <a:solidFill>
                  <a:schemeClr val="bg1"/>
                </a:solidFill>
                <a:latin typeface="Arial" panose="020B0604020202020204" pitchFamily="34" charset="0"/>
                <a:cs typeface="Lucida Sans Unicode" panose="020B0602030504020204" pitchFamily="34" charset="0"/>
              </a:defRPr>
            </a:lvl4pPr>
            <a:lvl5pPr eaLnBrk="0" hangingPunct="0">
              <a:defRPr>
                <a:solidFill>
                  <a:schemeClr val="bg1"/>
                </a:solidFill>
                <a:latin typeface="Arial" panose="020B0604020202020204" pitchFamily="34" charset="0"/>
                <a:cs typeface="Lucida Sans Unicode" panose="020B0602030504020204" pitchFamily="34" charset="0"/>
              </a:defRPr>
            </a:lvl5pPr>
            <a:lvl6pPr marL="15351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6pPr>
            <a:lvl7pPr marL="19923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7pPr>
            <a:lvl8pPr marL="24495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8pPr>
            <a:lvl9pPr marL="29067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9pPr>
          </a:lstStyle>
          <a:p>
            <a:pPr marL="0" indent="0" eaLnBrk="1" hangingPunct="1">
              <a:spcAft>
                <a:spcPts val="600"/>
              </a:spcAft>
            </a:pPr>
            <a:r>
              <a:rPr lang="en-US" altLang="en-US" sz="1800" b="1" dirty="0">
                <a:solidFill>
                  <a:schemeClr val="tx2"/>
                </a:solidFill>
                <a:latin typeface="Open Sans" panose="020B0604020202020204" charset="0"/>
                <a:ea typeface="Open Sans" panose="020B0604020202020204" charset="0"/>
                <a:cs typeface="Open Sans" panose="020B0604020202020204" charset="0"/>
              </a:rPr>
              <a:t>Total sample November</a:t>
            </a:r>
            <a:r>
              <a:rPr lang="en-US" altLang="en-US" b="1" dirty="0">
                <a:solidFill>
                  <a:schemeClr val="tx2"/>
                </a:solidFill>
                <a:latin typeface="Open Sans" panose="020B0604020202020204" charset="0"/>
                <a:ea typeface="Open Sans" panose="020B0604020202020204" charset="0"/>
                <a:cs typeface="Open Sans" panose="020B0604020202020204" charset="0"/>
              </a:rPr>
              <a:t> 2018, </a:t>
            </a:r>
            <a:r>
              <a:rPr lang="en-US" altLang="en-US" sz="1800" b="1" dirty="0">
                <a:solidFill>
                  <a:schemeClr val="tx2"/>
                </a:solidFill>
                <a:latin typeface="Open Sans" panose="020B0604020202020204" charset="0"/>
                <a:ea typeface="Open Sans" panose="020B0604020202020204" charset="0"/>
                <a:cs typeface="Open Sans" panose="020B0604020202020204" charset="0"/>
              </a:rPr>
              <a:t>n=1,976</a:t>
            </a:r>
          </a:p>
        </p:txBody>
      </p:sp>
      <p:graphicFrame>
        <p:nvGraphicFramePr>
          <p:cNvPr id="3" name="Chart 3"/>
          <p:cNvGraphicFramePr>
            <a:graphicFrameLocks/>
          </p:cNvGraphicFramePr>
          <p:nvPr>
            <p:extLst>
              <p:ext uri="{D42A27DB-BD31-4B8C-83A1-F6EECF244321}">
                <p14:modId xmlns:p14="http://schemas.microsoft.com/office/powerpoint/2010/main" val="2250388219"/>
              </p:ext>
            </p:extLst>
          </p:nvPr>
        </p:nvGraphicFramePr>
        <p:xfrm>
          <a:off x="-301790" y="1130902"/>
          <a:ext cx="4204659" cy="30116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5"/>
          <p:cNvGraphicFramePr>
            <a:graphicFrameLocks/>
          </p:cNvGraphicFramePr>
          <p:nvPr>
            <p:extLst>
              <p:ext uri="{D42A27DB-BD31-4B8C-83A1-F6EECF244321}">
                <p14:modId xmlns:p14="http://schemas.microsoft.com/office/powerpoint/2010/main" val="651288161"/>
              </p:ext>
            </p:extLst>
          </p:nvPr>
        </p:nvGraphicFramePr>
        <p:xfrm>
          <a:off x="283122" y="3882786"/>
          <a:ext cx="3188338" cy="301160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ontent Placeholder 5">
            <a:extLst>
              <a:ext uri="{FF2B5EF4-FFF2-40B4-BE49-F238E27FC236}">
                <a16:creationId xmlns:a16="http://schemas.microsoft.com/office/drawing/2014/main" id="{98BAB42F-5A85-40EC-8FF9-1CCBA75D8F58}"/>
              </a:ext>
            </a:extLst>
          </p:cNvPr>
          <p:cNvGraphicFramePr>
            <a:graphicFrameLocks/>
          </p:cNvGraphicFramePr>
          <p:nvPr>
            <p:extLst>
              <p:ext uri="{D42A27DB-BD31-4B8C-83A1-F6EECF244321}">
                <p14:modId xmlns:p14="http://schemas.microsoft.com/office/powerpoint/2010/main" val="2869936550"/>
              </p:ext>
            </p:extLst>
          </p:nvPr>
        </p:nvGraphicFramePr>
        <p:xfrm>
          <a:off x="3572256" y="2084832"/>
          <a:ext cx="5347821" cy="462076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5976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1BA5E07-C59F-4A06-8484-CA3D9AD51E47}"/>
              </a:ext>
            </a:extLst>
          </p:cNvPr>
          <p:cNvSpPr>
            <a:spLocks noGrp="1"/>
          </p:cNvSpPr>
          <p:nvPr>
            <p:ph type="title"/>
          </p:nvPr>
        </p:nvSpPr>
        <p:spPr/>
        <p:txBody>
          <a:bodyPr>
            <a:normAutofit/>
          </a:bodyPr>
          <a:lstStyle/>
          <a:p>
            <a:pPr algn="ctr"/>
            <a:r>
              <a:rPr lang="en-US" sz="8800" dirty="0">
                <a:latin typeface="Open Sans" panose="020B0606030504020204" pitchFamily="34" charset="0"/>
                <a:ea typeface="Open Sans" panose="020B0606030504020204" pitchFamily="34" charset="0"/>
                <a:cs typeface="Open Sans" panose="020B0606030504020204" pitchFamily="34" charset="0"/>
              </a:rPr>
              <a:t>Reducing</a:t>
            </a:r>
            <a:r>
              <a:rPr lang="en-US" sz="8800" dirty="0">
                <a:latin typeface="+mn-lt"/>
              </a:rPr>
              <a:t> Risks</a:t>
            </a:r>
          </a:p>
        </p:txBody>
      </p:sp>
      <p:sp>
        <p:nvSpPr>
          <p:cNvPr id="4" name="Text Placeholder 3">
            <a:extLst>
              <a:ext uri="{FF2B5EF4-FFF2-40B4-BE49-F238E27FC236}">
                <a16:creationId xmlns:a16="http://schemas.microsoft.com/office/drawing/2014/main" id="{2F9A5029-B44E-43EA-A6D3-E8C26ED28242}"/>
              </a:ext>
            </a:extLst>
          </p:cNvPr>
          <p:cNvSpPr>
            <a:spLocks noGrp="1"/>
          </p:cNvSpPr>
          <p:nvPr>
            <p:ph type="body" idx="1"/>
          </p:nvPr>
        </p:nvSpPr>
        <p:spPr>
          <a:xfrm>
            <a:off x="1428750" y="4589464"/>
            <a:ext cx="6757988" cy="1500187"/>
          </a:xfrm>
        </p:spPr>
        <p:txBody>
          <a:bodyPr>
            <a:normAutofit/>
          </a:bodyPr>
          <a:lstStyle/>
          <a:p>
            <a:pPr algn="ctr"/>
            <a:r>
              <a:rPr lang="en-US" sz="3600" dirty="0">
                <a:latin typeface="Open Sans" panose="020B0606030504020204" pitchFamily="34" charset="0"/>
                <a:ea typeface="Open Sans" panose="020B0606030504020204" pitchFamily="34" charset="0"/>
                <a:cs typeface="Open Sans" panose="020B0606030504020204" pitchFamily="34" charset="0"/>
              </a:rPr>
              <a:t>Many Norwalk </a:t>
            </a:r>
            <a:r>
              <a:rPr lang="en-US" sz="3600" dirty="0">
                <a:latin typeface="Open Sans" panose="020B0606030504020204" pitchFamily="34" charset="0"/>
                <a:ea typeface="Open Sans" panose="020B0606030504020204" pitchFamily="34" charset="0"/>
                <a:cs typeface="Open Sans" panose="020B0606030504020204" pitchFamily="34" charset="0"/>
              </a:rPr>
              <a:t>y</a:t>
            </a:r>
            <a:r>
              <a:rPr lang="en-US" sz="3600" dirty="0" smtClean="0">
                <a:latin typeface="Open Sans" panose="020B0606030504020204" pitchFamily="34" charset="0"/>
                <a:ea typeface="Open Sans" panose="020B0606030504020204" pitchFamily="34" charset="0"/>
                <a:cs typeface="Open Sans" panose="020B0606030504020204" pitchFamily="34" charset="0"/>
              </a:rPr>
              <a:t>outh </a:t>
            </a:r>
            <a:r>
              <a:rPr lang="en-US" sz="3600" dirty="0">
                <a:latin typeface="Open Sans" panose="020B0606030504020204" pitchFamily="34" charset="0"/>
                <a:ea typeface="Open Sans" panose="020B0606030504020204" pitchFamily="34" charset="0"/>
                <a:cs typeface="Open Sans" panose="020B0606030504020204" pitchFamily="34" charset="0"/>
              </a:rPr>
              <a:t>are making healthy choice</a:t>
            </a:r>
            <a:r>
              <a:rPr lang="en-US" sz="3200" dirty="0">
                <a:latin typeface="+mn-lt"/>
              </a:rPr>
              <a:t>s</a:t>
            </a:r>
          </a:p>
        </p:txBody>
      </p:sp>
    </p:spTree>
    <p:extLst>
      <p:ext uri="{BB962C8B-B14F-4D97-AF65-F5344CB8AC3E}">
        <p14:creationId xmlns:p14="http://schemas.microsoft.com/office/powerpoint/2010/main" val="2982162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F3364125-BC7E-4EE3-9E32-163BFC2834E0}"/>
              </a:ext>
            </a:extLst>
          </p:cNvPr>
          <p:cNvGraphicFramePr>
            <a:graphicFrameLocks noGrp="1"/>
          </p:cNvGraphicFramePr>
          <p:nvPr>
            <p:ph idx="4294967295"/>
            <p:extLst>
              <p:ext uri="{D42A27DB-BD31-4B8C-83A1-F6EECF244321}">
                <p14:modId xmlns:p14="http://schemas.microsoft.com/office/powerpoint/2010/main" val="1001018785"/>
              </p:ext>
            </p:extLst>
          </p:nvPr>
        </p:nvGraphicFramePr>
        <p:xfrm>
          <a:off x="0" y="1665515"/>
          <a:ext cx="9144000" cy="467972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AAD3941B-EDBB-4378-B7ED-E19F08090DD2}"/>
              </a:ext>
            </a:extLst>
          </p:cNvPr>
          <p:cNvSpPr/>
          <p:nvPr/>
        </p:nvSpPr>
        <p:spPr>
          <a:xfrm>
            <a:off x="164892" y="101766"/>
            <a:ext cx="8979108" cy="1323439"/>
          </a:xfrm>
          <a:prstGeom prst="rect">
            <a:avLst/>
          </a:prstGeom>
        </p:spPr>
        <p:txBody>
          <a:bodyPr wrap="square">
            <a:spAutoFit/>
          </a:bodyPr>
          <a:lstStyle/>
          <a:p>
            <a:r>
              <a:rPr lang="en-US" sz="4000" dirty="0">
                <a:solidFill>
                  <a:srgbClr val="31358C"/>
                </a:solidFill>
                <a:latin typeface="Open Sans" panose="020B0606030504020204"/>
              </a:rPr>
              <a:t>Many Norwalk teens are </a:t>
            </a:r>
            <a:r>
              <a:rPr lang="en-US" sz="4000" u="sng" dirty="0">
                <a:solidFill>
                  <a:srgbClr val="31358C"/>
                </a:solidFill>
                <a:latin typeface="Open Sans" panose="020B0606030504020204"/>
              </a:rPr>
              <a:t>not</a:t>
            </a:r>
            <a:r>
              <a:rPr lang="en-US" sz="4000" dirty="0">
                <a:solidFill>
                  <a:srgbClr val="31358C"/>
                </a:solidFill>
                <a:latin typeface="Open Sans" panose="020B0606030504020204"/>
              </a:rPr>
              <a:t> participating in </a:t>
            </a:r>
            <a:r>
              <a:rPr lang="en-US" sz="4000" b="1" dirty="0">
                <a:solidFill>
                  <a:srgbClr val="31358C"/>
                </a:solidFill>
                <a:latin typeface="Open Sans" panose="020B0606030504020204"/>
              </a:rPr>
              <a:t>risky </a:t>
            </a:r>
            <a:r>
              <a:rPr lang="en-US" sz="4000" b="1" dirty="0" smtClean="0">
                <a:solidFill>
                  <a:srgbClr val="31358C"/>
                </a:solidFill>
                <a:latin typeface="Open Sans" panose="020B0606030504020204"/>
              </a:rPr>
              <a:t>behaviors</a:t>
            </a:r>
            <a:r>
              <a:rPr lang="en-US" sz="4000" dirty="0" smtClean="0">
                <a:solidFill>
                  <a:srgbClr val="31358C"/>
                </a:solidFill>
                <a:latin typeface="Open Sans" panose="020B0606030504020204"/>
              </a:rPr>
              <a:t>… (but about ¼ are at risk)</a:t>
            </a:r>
            <a:endParaRPr lang="en-US" sz="4000" dirty="0">
              <a:solidFill>
                <a:srgbClr val="31358C"/>
              </a:solidFill>
              <a:latin typeface="Open Sans" panose="020B0606030504020204"/>
            </a:endParaRPr>
          </a:p>
        </p:txBody>
      </p:sp>
      <p:sp>
        <p:nvSpPr>
          <p:cNvPr id="4" name="Rectangle 3">
            <a:extLst>
              <a:ext uri="{FF2B5EF4-FFF2-40B4-BE49-F238E27FC236}">
                <a16:creationId xmlns:a16="http://schemas.microsoft.com/office/drawing/2014/main" id="{92BB56BB-F4C7-4E24-AC48-38B04F23581A}"/>
              </a:ext>
            </a:extLst>
          </p:cNvPr>
          <p:cNvSpPr/>
          <p:nvPr/>
        </p:nvSpPr>
        <p:spPr>
          <a:xfrm>
            <a:off x="164892" y="6386902"/>
            <a:ext cx="3374642" cy="369332"/>
          </a:xfrm>
          <a:prstGeom prst="rect">
            <a:avLst/>
          </a:prstGeom>
          <a:ln>
            <a:solidFill>
              <a:srgbClr val="002060"/>
            </a:solidFill>
          </a:ln>
        </p:spPr>
        <p:txBody>
          <a:bodyPr wrap="none">
            <a:spAutoFit/>
          </a:bodyPr>
          <a:lstStyle/>
          <a:p>
            <a:r>
              <a:rPr lang="en-US" dirty="0">
                <a:solidFill>
                  <a:schemeClr val="tx1">
                    <a:lumMod val="75000"/>
                    <a:lumOff val="25000"/>
                  </a:schemeClr>
                </a:solidFill>
              </a:rPr>
              <a:t>7</a:t>
            </a:r>
            <a:r>
              <a:rPr lang="en-US" baseline="30000" dirty="0">
                <a:solidFill>
                  <a:schemeClr val="tx1">
                    <a:lumMod val="75000"/>
                    <a:lumOff val="25000"/>
                  </a:schemeClr>
                </a:solidFill>
              </a:rPr>
              <a:t>th</a:t>
            </a:r>
            <a:r>
              <a:rPr lang="en-US" dirty="0">
                <a:solidFill>
                  <a:schemeClr val="tx1">
                    <a:lumMod val="75000"/>
                    <a:lumOff val="25000"/>
                  </a:schemeClr>
                </a:solidFill>
              </a:rPr>
              <a:t>, n=683; 9</a:t>
            </a:r>
            <a:r>
              <a:rPr lang="en-US" baseline="30000" dirty="0">
                <a:solidFill>
                  <a:schemeClr val="tx1">
                    <a:lumMod val="75000"/>
                    <a:lumOff val="25000"/>
                  </a:schemeClr>
                </a:solidFill>
              </a:rPr>
              <a:t>th</a:t>
            </a:r>
            <a:r>
              <a:rPr lang="en-US" dirty="0">
                <a:solidFill>
                  <a:schemeClr val="tx1">
                    <a:lumMod val="75000"/>
                    <a:lumOff val="25000"/>
                  </a:schemeClr>
                </a:solidFill>
              </a:rPr>
              <a:t>, n=686; 11</a:t>
            </a:r>
            <a:r>
              <a:rPr lang="en-US" baseline="30000" dirty="0">
                <a:solidFill>
                  <a:schemeClr val="tx1">
                    <a:lumMod val="75000"/>
                    <a:lumOff val="25000"/>
                  </a:schemeClr>
                </a:solidFill>
              </a:rPr>
              <a:t>th</a:t>
            </a:r>
            <a:r>
              <a:rPr lang="en-US" dirty="0">
                <a:solidFill>
                  <a:schemeClr val="tx1">
                    <a:lumMod val="75000"/>
                    <a:lumOff val="25000"/>
                  </a:schemeClr>
                </a:solidFill>
              </a:rPr>
              <a:t>, n=486</a:t>
            </a:r>
          </a:p>
        </p:txBody>
      </p:sp>
    </p:spTree>
    <p:extLst>
      <p:ext uri="{BB962C8B-B14F-4D97-AF65-F5344CB8AC3E}">
        <p14:creationId xmlns:p14="http://schemas.microsoft.com/office/powerpoint/2010/main" val="35854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5262" y="0"/>
            <a:ext cx="8455025" cy="932543"/>
          </a:xfrm>
        </p:spPr>
        <p:txBody>
          <a:bodyPr>
            <a:normAutofit/>
          </a:bodyPr>
          <a:lstStyle/>
          <a:p>
            <a:r>
              <a:rPr lang="en-US" dirty="0">
                <a:latin typeface="Open Sans" panose="020B0606030504020204"/>
              </a:rPr>
              <a:t>…additional </a:t>
            </a:r>
            <a:r>
              <a:rPr lang="en-US" b="1" dirty="0">
                <a:latin typeface="Open Sans" panose="020B0606030504020204"/>
              </a:rPr>
              <a:t>risky behaviors</a:t>
            </a:r>
          </a:p>
        </p:txBody>
      </p:sp>
      <p:graphicFrame>
        <p:nvGraphicFramePr>
          <p:cNvPr id="5" name="Content Placeholder 6"/>
          <p:cNvGraphicFramePr>
            <a:graphicFrameLocks noGrp="1"/>
          </p:cNvGraphicFramePr>
          <p:nvPr>
            <p:ph idx="4294967295"/>
            <p:extLst>
              <p:ext uri="{D42A27DB-BD31-4B8C-83A1-F6EECF244321}">
                <p14:modId xmlns:p14="http://schemas.microsoft.com/office/powerpoint/2010/main" val="1770568686"/>
              </p:ext>
            </p:extLst>
          </p:nvPr>
        </p:nvGraphicFramePr>
        <p:xfrm>
          <a:off x="0" y="1159329"/>
          <a:ext cx="9144000" cy="5084309"/>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B27044BC-B283-415E-99F4-59ED276E54C2}"/>
              </a:ext>
            </a:extLst>
          </p:cNvPr>
          <p:cNvSpPr/>
          <p:nvPr/>
        </p:nvSpPr>
        <p:spPr>
          <a:xfrm>
            <a:off x="257591" y="6455579"/>
            <a:ext cx="3374642" cy="369332"/>
          </a:xfrm>
          <a:prstGeom prst="rect">
            <a:avLst/>
          </a:prstGeom>
          <a:ln>
            <a:solidFill>
              <a:srgbClr val="002060"/>
            </a:solidFill>
          </a:ln>
        </p:spPr>
        <p:txBody>
          <a:bodyPr wrap="none">
            <a:spAutoFit/>
          </a:bodyPr>
          <a:lstStyle/>
          <a:p>
            <a:r>
              <a:rPr lang="en-US" dirty="0">
                <a:solidFill>
                  <a:schemeClr val="tx1">
                    <a:lumMod val="75000"/>
                    <a:lumOff val="25000"/>
                  </a:schemeClr>
                </a:solidFill>
              </a:rPr>
              <a:t>7</a:t>
            </a:r>
            <a:r>
              <a:rPr lang="en-US" baseline="30000" dirty="0">
                <a:solidFill>
                  <a:schemeClr val="tx1">
                    <a:lumMod val="75000"/>
                    <a:lumOff val="25000"/>
                  </a:schemeClr>
                </a:solidFill>
              </a:rPr>
              <a:t>th</a:t>
            </a:r>
            <a:r>
              <a:rPr lang="en-US" dirty="0">
                <a:solidFill>
                  <a:schemeClr val="tx1">
                    <a:lumMod val="75000"/>
                    <a:lumOff val="25000"/>
                  </a:schemeClr>
                </a:solidFill>
              </a:rPr>
              <a:t>, n=683; 9</a:t>
            </a:r>
            <a:r>
              <a:rPr lang="en-US" baseline="30000" dirty="0">
                <a:solidFill>
                  <a:schemeClr val="tx1">
                    <a:lumMod val="75000"/>
                    <a:lumOff val="25000"/>
                  </a:schemeClr>
                </a:solidFill>
              </a:rPr>
              <a:t>th</a:t>
            </a:r>
            <a:r>
              <a:rPr lang="en-US" dirty="0">
                <a:solidFill>
                  <a:schemeClr val="tx1">
                    <a:lumMod val="75000"/>
                    <a:lumOff val="25000"/>
                  </a:schemeClr>
                </a:solidFill>
              </a:rPr>
              <a:t>, n=686; 11</a:t>
            </a:r>
            <a:r>
              <a:rPr lang="en-US" baseline="30000" dirty="0">
                <a:solidFill>
                  <a:schemeClr val="tx1">
                    <a:lumMod val="75000"/>
                    <a:lumOff val="25000"/>
                  </a:schemeClr>
                </a:solidFill>
              </a:rPr>
              <a:t>th</a:t>
            </a:r>
            <a:r>
              <a:rPr lang="en-US" dirty="0">
                <a:solidFill>
                  <a:schemeClr val="tx1">
                    <a:lumMod val="75000"/>
                    <a:lumOff val="25000"/>
                  </a:schemeClr>
                </a:solidFill>
              </a:rPr>
              <a:t>, n=486</a:t>
            </a:r>
          </a:p>
        </p:txBody>
      </p:sp>
    </p:spTree>
    <p:extLst>
      <p:ext uri="{BB962C8B-B14F-4D97-AF65-F5344CB8AC3E}">
        <p14:creationId xmlns:p14="http://schemas.microsoft.com/office/powerpoint/2010/main" val="1210912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0A1E53-3CB3-4C4B-A07F-09477BCB6C6E}"/>
              </a:ext>
            </a:extLst>
          </p:cNvPr>
          <p:cNvSpPr>
            <a:spLocks noGrp="1"/>
          </p:cNvSpPr>
          <p:nvPr>
            <p:ph type="sldNum" sz="quarter" idx="4294967295"/>
          </p:nvPr>
        </p:nvSpPr>
        <p:spPr>
          <a:xfrm>
            <a:off x="7620000" y="6477000"/>
            <a:ext cx="1066800" cy="329184"/>
          </a:xfrm>
          <a:prstGeom prst="rect">
            <a:avLst/>
          </a:prstGeom>
        </p:spPr>
        <p:txBody>
          <a:bodyPr/>
          <a:lstStyle/>
          <a:p>
            <a:pPr marL="0" marR="0" lvl="0" indent="0" algn="ctr" rtl="0">
              <a:spcBef>
                <a:spcPts val="0"/>
              </a:spcBef>
              <a:buSzPct val="25000"/>
              <a:buNone/>
            </a:pPr>
            <a:fld id="{00000000-1234-1234-1234-123412341234}" type="slidenum">
              <a:rPr lang="en-US" sz="1000" b="0" i="0" u="none" strike="noStrike" cap="none" baseline="0" smtClean="0">
                <a:solidFill>
                  <a:schemeClr val="dk2"/>
                </a:solidFill>
                <a:latin typeface="Galdeano"/>
                <a:ea typeface="Galdeano"/>
                <a:cs typeface="Galdeano"/>
                <a:sym typeface="Galdeano"/>
              </a:rPr>
              <a:t>6</a:t>
            </a:fld>
            <a:endParaRPr lang="en-US" sz="1000" b="0" i="0" u="none" strike="noStrike" cap="none" baseline="0">
              <a:solidFill>
                <a:schemeClr val="dk2"/>
              </a:solidFill>
              <a:latin typeface="Galdeano"/>
              <a:ea typeface="Galdeano"/>
              <a:cs typeface="Galdeano"/>
              <a:sym typeface="Galdeano"/>
            </a:endParaRPr>
          </a:p>
        </p:txBody>
      </p:sp>
      <p:sp>
        <p:nvSpPr>
          <p:cNvPr id="2" name="Title 1">
            <a:extLst>
              <a:ext uri="{FF2B5EF4-FFF2-40B4-BE49-F238E27FC236}">
                <a16:creationId xmlns:a16="http://schemas.microsoft.com/office/drawing/2014/main" id="{0EF2F791-94C0-46FC-BEA6-F351D724FAEE}"/>
              </a:ext>
            </a:extLst>
          </p:cNvPr>
          <p:cNvSpPr>
            <a:spLocks noGrp="1"/>
          </p:cNvSpPr>
          <p:nvPr>
            <p:ph type="title" idx="4294967295"/>
          </p:nvPr>
        </p:nvSpPr>
        <p:spPr>
          <a:xfrm>
            <a:off x="133329" y="214614"/>
            <a:ext cx="7655399" cy="779462"/>
          </a:xfrm>
        </p:spPr>
        <p:txBody>
          <a:bodyPr>
            <a:noAutofit/>
          </a:bodyPr>
          <a:lstStyle/>
          <a:p>
            <a:r>
              <a:rPr lang="en-US" sz="4000" b="1" dirty="0" smtClean="0">
                <a:latin typeface="Open Sans" panose="020B0606030504020204" pitchFamily="34" charset="0"/>
                <a:ea typeface="Open Sans" panose="020B0606030504020204" pitchFamily="34" charset="0"/>
                <a:cs typeface="Open Sans" panose="020B0606030504020204" pitchFamily="34" charset="0"/>
              </a:rPr>
              <a:t>Past 30-day </a:t>
            </a:r>
            <a:r>
              <a:rPr lang="en-US" sz="4000" b="1" dirty="0">
                <a:latin typeface="Open Sans" panose="020B0606030504020204" pitchFamily="34" charset="0"/>
                <a:ea typeface="Open Sans" panose="020B0606030504020204" pitchFamily="34" charset="0"/>
                <a:cs typeface="Open Sans" panose="020B0606030504020204" pitchFamily="34" charset="0"/>
              </a:rPr>
              <a:t>substance use </a:t>
            </a:r>
            <a:r>
              <a:rPr lang="en-US" sz="4000" dirty="0">
                <a:latin typeface="Open Sans" panose="020B0606030504020204" pitchFamily="34" charset="0"/>
                <a:ea typeface="Open Sans" panose="020B0606030504020204" pitchFamily="34" charset="0"/>
                <a:cs typeface="Open Sans" panose="020B0606030504020204" pitchFamily="34" charset="0"/>
              </a:rPr>
              <a:t>rates among Norwalk teens.</a:t>
            </a:r>
          </a:p>
        </p:txBody>
      </p:sp>
      <p:graphicFrame>
        <p:nvGraphicFramePr>
          <p:cNvPr id="7" name="Chart 6">
            <a:extLst>
              <a:ext uri="{FF2B5EF4-FFF2-40B4-BE49-F238E27FC236}">
                <a16:creationId xmlns:a16="http://schemas.microsoft.com/office/drawing/2014/main" id="{720FC9B7-3045-40EB-AD2F-38C043B56AE0}"/>
              </a:ext>
            </a:extLst>
          </p:cNvPr>
          <p:cNvGraphicFramePr>
            <a:graphicFrameLocks/>
          </p:cNvGraphicFramePr>
          <p:nvPr>
            <p:extLst>
              <p:ext uri="{D42A27DB-BD31-4B8C-83A1-F6EECF244321}">
                <p14:modId xmlns:p14="http://schemas.microsoft.com/office/powerpoint/2010/main" val="3350988153"/>
              </p:ext>
            </p:extLst>
          </p:nvPr>
        </p:nvGraphicFramePr>
        <p:xfrm>
          <a:off x="0" y="1358662"/>
          <a:ext cx="9277330" cy="489499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68781A25-F7D1-4D8B-8A8A-33FD8754B455}"/>
              </a:ext>
            </a:extLst>
          </p:cNvPr>
          <p:cNvSpPr/>
          <p:nvPr/>
        </p:nvSpPr>
        <p:spPr>
          <a:xfrm>
            <a:off x="133330" y="6346285"/>
            <a:ext cx="3374642" cy="369332"/>
          </a:xfrm>
          <a:prstGeom prst="rect">
            <a:avLst/>
          </a:prstGeom>
          <a:ln>
            <a:solidFill>
              <a:schemeClr val="tx1">
                <a:lumMod val="75000"/>
                <a:lumOff val="25000"/>
              </a:schemeClr>
            </a:solidFill>
          </a:ln>
        </p:spPr>
        <p:txBody>
          <a:bodyPr wrap="none">
            <a:spAutoFit/>
          </a:bodyPr>
          <a:lstStyle/>
          <a:p>
            <a:r>
              <a:rPr lang="en-US" dirty="0">
                <a:solidFill>
                  <a:schemeClr val="tx1">
                    <a:lumMod val="85000"/>
                    <a:lumOff val="15000"/>
                  </a:schemeClr>
                </a:solidFill>
              </a:rPr>
              <a:t>7</a:t>
            </a:r>
            <a:r>
              <a:rPr lang="en-US" baseline="30000" dirty="0">
                <a:solidFill>
                  <a:schemeClr val="tx1">
                    <a:lumMod val="85000"/>
                    <a:lumOff val="15000"/>
                  </a:schemeClr>
                </a:solidFill>
              </a:rPr>
              <a:t>th</a:t>
            </a:r>
            <a:r>
              <a:rPr lang="en-US" dirty="0">
                <a:solidFill>
                  <a:schemeClr val="tx1">
                    <a:lumMod val="85000"/>
                    <a:lumOff val="15000"/>
                  </a:schemeClr>
                </a:solidFill>
              </a:rPr>
              <a:t>, n=683; 9</a:t>
            </a:r>
            <a:r>
              <a:rPr lang="en-US" baseline="30000" dirty="0">
                <a:solidFill>
                  <a:schemeClr val="tx1">
                    <a:lumMod val="85000"/>
                    <a:lumOff val="15000"/>
                  </a:schemeClr>
                </a:solidFill>
              </a:rPr>
              <a:t>th</a:t>
            </a:r>
            <a:r>
              <a:rPr lang="en-US" dirty="0">
                <a:solidFill>
                  <a:schemeClr val="tx1">
                    <a:lumMod val="85000"/>
                    <a:lumOff val="15000"/>
                  </a:schemeClr>
                </a:solidFill>
              </a:rPr>
              <a:t>, n=686; 11</a:t>
            </a:r>
            <a:r>
              <a:rPr lang="en-US" baseline="30000" dirty="0">
                <a:solidFill>
                  <a:schemeClr val="tx1">
                    <a:lumMod val="85000"/>
                    <a:lumOff val="15000"/>
                  </a:schemeClr>
                </a:solidFill>
              </a:rPr>
              <a:t>th</a:t>
            </a:r>
            <a:r>
              <a:rPr lang="en-US" dirty="0">
                <a:solidFill>
                  <a:schemeClr val="tx1">
                    <a:lumMod val="85000"/>
                    <a:lumOff val="15000"/>
                  </a:schemeClr>
                </a:solidFill>
              </a:rPr>
              <a:t>, n=486</a:t>
            </a:r>
          </a:p>
        </p:txBody>
      </p:sp>
      <p:sp>
        <p:nvSpPr>
          <p:cNvPr id="5" name="Oval 4">
            <a:extLst>
              <a:ext uri="{FF2B5EF4-FFF2-40B4-BE49-F238E27FC236}">
                <a16:creationId xmlns:a16="http://schemas.microsoft.com/office/drawing/2014/main" id="{02A94050-977F-4C88-BB96-715346FCBE56}"/>
              </a:ext>
            </a:extLst>
          </p:cNvPr>
          <p:cNvSpPr/>
          <p:nvPr/>
        </p:nvSpPr>
        <p:spPr>
          <a:xfrm>
            <a:off x="2171700" y="4876800"/>
            <a:ext cx="3111500" cy="1104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64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643" y="31209"/>
            <a:ext cx="6906986" cy="1403350"/>
          </a:xfrm>
        </p:spPr>
        <p:txBody>
          <a:bodyPr>
            <a:norm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Binge drinking </a:t>
            </a:r>
            <a:r>
              <a:rPr lang="en-US" dirty="0">
                <a:latin typeface="Open Sans" panose="020B0606030504020204" pitchFamily="34" charset="0"/>
                <a:ea typeface="Open Sans" panose="020B0606030504020204" pitchFamily="34" charset="0"/>
                <a:cs typeface="Open Sans" panose="020B0606030504020204" pitchFamily="34" charset="0"/>
              </a:rPr>
              <a:t>is reported by 40% of all 11</a:t>
            </a:r>
            <a:r>
              <a:rPr lang="en-US" baseline="30000" dirty="0">
                <a:latin typeface="Open Sans" panose="020B0606030504020204" pitchFamily="34" charset="0"/>
                <a:ea typeface="Open Sans" panose="020B0606030504020204" pitchFamily="34" charset="0"/>
                <a:cs typeface="Open Sans" panose="020B0606030504020204" pitchFamily="34" charset="0"/>
              </a:rPr>
              <a:t>th</a:t>
            </a:r>
            <a:r>
              <a:rPr lang="en-US" dirty="0">
                <a:latin typeface="Open Sans" panose="020B0606030504020204" pitchFamily="34" charset="0"/>
                <a:ea typeface="Open Sans" panose="020B0606030504020204" pitchFamily="34" charset="0"/>
                <a:cs typeface="Open Sans" panose="020B0606030504020204" pitchFamily="34" charset="0"/>
              </a:rPr>
              <a:t> graders.</a:t>
            </a:r>
          </a:p>
        </p:txBody>
      </p:sp>
      <p:pic>
        <p:nvPicPr>
          <p:cNvPr id="8" name="Content Placeholder 7"/>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1698171"/>
            <a:ext cx="9144000" cy="4735967"/>
          </a:xfrm>
        </p:spPr>
      </p:pic>
      <p:sp>
        <p:nvSpPr>
          <p:cNvPr id="4" name="Rectangle 3">
            <a:extLst>
              <a:ext uri="{FF2B5EF4-FFF2-40B4-BE49-F238E27FC236}">
                <a16:creationId xmlns:a16="http://schemas.microsoft.com/office/drawing/2014/main" id="{4B64450A-47FF-4D3D-AE04-7F74B4DFA0ED}"/>
              </a:ext>
            </a:extLst>
          </p:cNvPr>
          <p:cNvSpPr/>
          <p:nvPr/>
        </p:nvSpPr>
        <p:spPr>
          <a:xfrm>
            <a:off x="279673" y="6426681"/>
            <a:ext cx="1501002" cy="400110"/>
          </a:xfrm>
          <a:prstGeom prst="rect">
            <a:avLst/>
          </a:prstGeom>
          <a:ln>
            <a:solidFill>
              <a:srgbClr val="002060"/>
            </a:solidFill>
          </a:ln>
        </p:spPr>
        <p:txBody>
          <a:bodyPr wrap="square">
            <a:spAutoFit/>
          </a:bodyPr>
          <a:lstStyle/>
          <a:p>
            <a:r>
              <a:rPr lang="en-US" sz="2000" dirty="0"/>
              <a:t>11</a:t>
            </a:r>
            <a:r>
              <a:rPr lang="en-US" sz="2000" baseline="30000" dirty="0"/>
              <a:t>th</a:t>
            </a:r>
            <a:r>
              <a:rPr lang="en-US" sz="2000" dirty="0"/>
              <a:t>, n=486</a:t>
            </a:r>
          </a:p>
        </p:txBody>
      </p:sp>
    </p:spTree>
    <p:extLst>
      <p:ext uri="{BB962C8B-B14F-4D97-AF65-F5344CB8AC3E}">
        <p14:creationId xmlns:p14="http://schemas.microsoft.com/office/powerpoint/2010/main" val="14435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7388" y="356735"/>
            <a:ext cx="7402741" cy="1231900"/>
          </a:xfrm>
        </p:spPr>
        <p:txBody>
          <a:bodyPr>
            <a:noAutofit/>
          </a:bodyPr>
          <a:lstStyle/>
          <a:p>
            <a:r>
              <a:rPr lang="en-US" sz="4000" dirty="0">
                <a:latin typeface="Open Sans" panose="020B0606030504020204" pitchFamily="34" charset="0"/>
                <a:ea typeface="Open Sans" panose="020B0606030504020204" pitchFamily="34" charset="0"/>
                <a:cs typeface="Open Sans" panose="020B0606030504020204" pitchFamily="34" charset="0"/>
              </a:rPr>
              <a:t>National, state and local </a:t>
            </a:r>
            <a:r>
              <a:rPr lang="en-US" sz="4000" b="1" dirty="0">
                <a:latin typeface="Open Sans" panose="020B0606030504020204" pitchFamily="34" charset="0"/>
                <a:ea typeface="Open Sans" panose="020B0606030504020204" pitchFamily="34" charset="0"/>
                <a:cs typeface="Open Sans" panose="020B0606030504020204" pitchFamily="34" charset="0"/>
              </a:rPr>
              <a:t>30-day substance use rates </a:t>
            </a:r>
            <a:r>
              <a:rPr lang="en-US" sz="4000" dirty="0">
                <a:latin typeface="Open Sans" panose="020B0606030504020204" pitchFamily="34" charset="0"/>
                <a:ea typeface="Open Sans" panose="020B0606030504020204" pitchFamily="34" charset="0"/>
                <a:cs typeface="Open Sans" panose="020B0606030504020204" pitchFamily="34" charset="0"/>
              </a:rPr>
              <a:t>among high school students.</a:t>
            </a:r>
          </a:p>
        </p:txBody>
      </p:sp>
      <p:graphicFrame>
        <p:nvGraphicFramePr>
          <p:cNvPr id="9" name="Chart 8">
            <a:extLst>
              <a:ext uri="{FF2B5EF4-FFF2-40B4-BE49-F238E27FC236}">
                <a16:creationId xmlns:a16="http://schemas.microsoft.com/office/drawing/2014/main" id="{D4D3D8E5-04AC-4AE6-8F0E-F083C6EBEB8D}"/>
              </a:ext>
            </a:extLst>
          </p:cNvPr>
          <p:cNvGraphicFramePr>
            <a:graphicFrameLocks/>
          </p:cNvGraphicFramePr>
          <p:nvPr>
            <p:extLst>
              <p:ext uri="{D42A27DB-BD31-4B8C-83A1-F6EECF244321}">
                <p14:modId xmlns:p14="http://schemas.microsoft.com/office/powerpoint/2010/main" val="4087012310"/>
              </p:ext>
            </p:extLst>
          </p:nvPr>
        </p:nvGraphicFramePr>
        <p:xfrm>
          <a:off x="-1" y="2000250"/>
          <a:ext cx="9143999" cy="429354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852F060C-0E4B-4F4C-B36A-7336F4BC8DDB}"/>
              </a:ext>
            </a:extLst>
          </p:cNvPr>
          <p:cNvSpPr/>
          <p:nvPr/>
        </p:nvSpPr>
        <p:spPr>
          <a:xfrm>
            <a:off x="157388" y="6430432"/>
            <a:ext cx="4286943" cy="369332"/>
          </a:xfrm>
          <a:prstGeom prst="rect">
            <a:avLst/>
          </a:prstGeom>
        </p:spPr>
        <p:txBody>
          <a:bodyPr wrap="none">
            <a:spAutoFit/>
          </a:bodyPr>
          <a:lstStyle/>
          <a:p>
            <a:r>
              <a:rPr lang="en-US" dirty="0">
                <a:solidFill>
                  <a:schemeClr val="bg1"/>
                </a:solidFill>
              </a:rPr>
              <a:t>Norwalk, n=1172; CT, n=2425; US, n=14,765</a:t>
            </a:r>
          </a:p>
        </p:txBody>
      </p:sp>
      <p:sp>
        <p:nvSpPr>
          <p:cNvPr id="6" name="Oval 5">
            <a:extLst>
              <a:ext uri="{FF2B5EF4-FFF2-40B4-BE49-F238E27FC236}">
                <a16:creationId xmlns:a16="http://schemas.microsoft.com/office/drawing/2014/main" id="{02A94050-977F-4C88-BB96-715346FCBE56}"/>
              </a:ext>
            </a:extLst>
          </p:cNvPr>
          <p:cNvSpPr/>
          <p:nvPr/>
        </p:nvSpPr>
        <p:spPr>
          <a:xfrm>
            <a:off x="2171700" y="4876800"/>
            <a:ext cx="3111500" cy="1104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5731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PD - Color 2">
      <a:dk1>
        <a:srgbClr val="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268</TotalTime>
  <Words>2070</Words>
  <Application>Microsoft Office PowerPoint</Application>
  <PresentationFormat>On-screen Show (4:3)</PresentationFormat>
  <Paragraphs>442</Paragraphs>
  <Slides>22</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Galdeano</vt:lpstr>
      <vt:lpstr>Open Sans</vt:lpstr>
      <vt:lpstr>Times New Roman</vt:lpstr>
      <vt:lpstr>Wingdings</vt:lpstr>
      <vt:lpstr>Clarity</vt:lpstr>
      <vt:lpstr>The Norwalk Partnership </vt:lpstr>
      <vt:lpstr>What survey did we use?</vt:lpstr>
      <vt:lpstr>Survey Demographics</vt:lpstr>
      <vt:lpstr>Reducing Risks</vt:lpstr>
      <vt:lpstr>PowerPoint Presentation</vt:lpstr>
      <vt:lpstr>…additional risky behaviors</vt:lpstr>
      <vt:lpstr>Past 30-day substance use rates among Norwalk teens.</vt:lpstr>
      <vt:lpstr>Binge drinking is reported by 40% of all 11th graders.</vt:lpstr>
      <vt:lpstr>National, state and local 30-day substance use rates among high school students.</vt:lpstr>
      <vt:lpstr>PowerPoint Presentation</vt:lpstr>
      <vt:lpstr>PowerPoint Presentation</vt:lpstr>
      <vt:lpstr>PowerPoint Presentation</vt:lpstr>
      <vt:lpstr>Substance use rates by gender &amp; race</vt:lpstr>
      <vt:lpstr>Substance use rates by MH, sexuality</vt:lpstr>
      <vt:lpstr>Substance use and other risky behaviors</vt:lpstr>
      <vt:lpstr>Focus Groups</vt:lpstr>
      <vt:lpstr>Focus Groups – October 2020 Substance Use - Alcohol</vt:lpstr>
      <vt:lpstr>Substance Use - Marijuana</vt:lpstr>
      <vt:lpstr>Substance Use - Vaping</vt:lpstr>
      <vt:lpstr>Focus Group Survey</vt:lpstr>
      <vt:lpstr>Focus Group Survey -  Access to substances.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Norwalk Partnership</dc:title>
  <dc:creator>Nina Chanana</dc:creator>
  <cp:lastModifiedBy>Margaret Watt</cp:lastModifiedBy>
  <cp:revision>31</cp:revision>
  <cp:lastPrinted>2020-09-30T16:16:36Z</cp:lastPrinted>
  <dcterms:created xsi:type="dcterms:W3CDTF">2020-09-30T15:08:13Z</dcterms:created>
  <dcterms:modified xsi:type="dcterms:W3CDTF">2020-10-27T19:04:39Z</dcterms:modified>
</cp:coreProperties>
</file>